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handoutMasterIdLst>
    <p:handoutMasterId r:id="rId37"/>
  </p:handoutMasterIdLst>
  <p:sldIdLst>
    <p:sldId id="257" r:id="rId2"/>
    <p:sldId id="2038" r:id="rId3"/>
    <p:sldId id="2041" r:id="rId4"/>
    <p:sldId id="2047" r:id="rId5"/>
    <p:sldId id="2040" r:id="rId6"/>
    <p:sldId id="2042" r:id="rId7"/>
    <p:sldId id="2043" r:id="rId8"/>
    <p:sldId id="2044" r:id="rId9"/>
    <p:sldId id="2045" r:id="rId10"/>
    <p:sldId id="2046" r:id="rId11"/>
    <p:sldId id="2028" r:id="rId12"/>
    <p:sldId id="2030" r:id="rId13"/>
    <p:sldId id="2050" r:id="rId14"/>
    <p:sldId id="2037" r:id="rId15"/>
    <p:sldId id="1985" r:id="rId16"/>
    <p:sldId id="1987" r:id="rId17"/>
    <p:sldId id="2036" r:id="rId18"/>
    <p:sldId id="2016" r:id="rId19"/>
    <p:sldId id="2026" r:id="rId20"/>
    <p:sldId id="2031" r:id="rId21"/>
    <p:sldId id="303" r:id="rId22"/>
    <p:sldId id="2059" r:id="rId23"/>
    <p:sldId id="2057" r:id="rId24"/>
    <p:sldId id="2058" r:id="rId25"/>
    <p:sldId id="2054" r:id="rId26"/>
    <p:sldId id="2055" r:id="rId27"/>
    <p:sldId id="2056" r:id="rId28"/>
    <p:sldId id="2052" r:id="rId29"/>
    <p:sldId id="2032" r:id="rId30"/>
    <p:sldId id="2033" r:id="rId31"/>
    <p:sldId id="2048" r:id="rId32"/>
    <p:sldId id="2049" r:id="rId33"/>
    <p:sldId id="2053" r:id="rId34"/>
    <p:sldId id="25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0C0"/>
    <a:srgbClr val="D9D9D9"/>
    <a:srgbClr val="0D8BCB"/>
    <a:srgbClr val="B9FFD9"/>
    <a:srgbClr val="A6A6A6"/>
    <a:srgbClr val="EDEDED"/>
    <a:srgbClr val="F2F2F2"/>
    <a:srgbClr val="9DC3E6"/>
    <a:srgbClr val="E98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62" autoAdjust="0"/>
    <p:restoredTop sz="93552" autoAdjust="0"/>
  </p:normalViewPr>
  <p:slideViewPr>
    <p:cSldViewPr snapToGrid="0">
      <p:cViewPr>
        <p:scale>
          <a:sx n="100" d="100"/>
          <a:sy n="100" d="100"/>
        </p:scale>
        <p:origin x="366" y="2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2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76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E10CBE6-F3BE-4ACC-9725-336DEB95DE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C3BF0F-85F5-4FFE-9D6B-B2167CC2EC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9F163-E0DE-4F49-8700-CC005E63A7CA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A7538A-485F-48CF-B7A9-53A0118740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E39689-DA9A-465E-8466-136CEB0D85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20095-18FA-474F-AC88-C1740F64FC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511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9F390-B17F-420F-94FA-B04668D2AF8A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0BE3D-54C8-4D89-94E7-AFB30DF794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180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077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96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Neighborsyncd</a:t>
            </a:r>
            <a:r>
              <a:rPr lang="en-US" altLang="zh-CN" dirty="0"/>
              <a:t>, </a:t>
            </a:r>
            <a:r>
              <a:rPr lang="en-US" altLang="zh-CN" dirty="0" err="1"/>
              <a:t>portsyncd</a:t>
            </a:r>
            <a:r>
              <a:rPr lang="en-US" altLang="zh-CN" dirty="0"/>
              <a:t>, </a:t>
            </a:r>
            <a:r>
              <a:rPr lang="en-US" altLang="zh-CN" dirty="0" err="1"/>
              <a:t>teamsyncd</a:t>
            </a:r>
            <a:r>
              <a:rPr lang="en-US" altLang="zh-CN" dirty="0"/>
              <a:t> </a:t>
            </a:r>
            <a:r>
              <a:rPr lang="zh-CN" altLang="en-US" dirty="0"/>
              <a:t>从</a:t>
            </a:r>
            <a:r>
              <a:rPr lang="en-US" altLang="zh-CN" dirty="0"/>
              <a:t>app-</a:t>
            </a:r>
            <a:r>
              <a:rPr lang="en-US" altLang="zh-CN" dirty="0" err="1"/>
              <a:t>db</a:t>
            </a:r>
            <a:r>
              <a:rPr lang="zh-CN" altLang="en-US" dirty="0"/>
              <a:t>以及从内核接收相关数据，然后转换为</a:t>
            </a:r>
            <a:r>
              <a:rPr lang="en-US" altLang="zh-CN" dirty="0" err="1"/>
              <a:t>orchagent</a:t>
            </a:r>
            <a:r>
              <a:rPr lang="zh-CN" altLang="en-US" dirty="0"/>
              <a:t>需要的表项写入</a:t>
            </a:r>
            <a:r>
              <a:rPr lang="en-US" altLang="zh-CN" dirty="0"/>
              <a:t>app </a:t>
            </a:r>
            <a:r>
              <a:rPr lang="en-US" altLang="zh-CN" dirty="0" err="1"/>
              <a:t>db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 err="1"/>
              <a:t>Xxx</a:t>
            </a:r>
            <a:r>
              <a:rPr lang="en-US" altLang="zh-CN" dirty="0"/>
              <a:t> </a:t>
            </a:r>
            <a:r>
              <a:rPr lang="en-US" altLang="zh-CN" dirty="0" err="1"/>
              <a:t>mgr</a:t>
            </a:r>
            <a:r>
              <a:rPr lang="zh-CN" altLang="en-US" dirty="0"/>
              <a:t>将配置的数据通过命令（后续改为</a:t>
            </a:r>
            <a:r>
              <a:rPr lang="en-US" altLang="zh-CN" dirty="0" err="1"/>
              <a:t>netlink</a:t>
            </a:r>
            <a:r>
              <a:rPr lang="zh-CN" altLang="en-US" dirty="0"/>
              <a:t>接口）写入内核，同时将表项转换到</a:t>
            </a:r>
            <a:r>
              <a:rPr lang="en-US" altLang="zh-CN" dirty="0"/>
              <a:t>APP DB</a:t>
            </a:r>
            <a:r>
              <a:rPr lang="zh-CN" altLang="en-US" dirty="0"/>
              <a:t>，提供给</a:t>
            </a:r>
            <a:r>
              <a:rPr lang="en-US" altLang="zh-CN" dirty="0" err="1"/>
              <a:t>orchagent</a:t>
            </a:r>
            <a:r>
              <a:rPr lang="zh-CN" altLang="en-US" dirty="0"/>
              <a:t>使用；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4FD76-3C5A-4C85-AC3E-93F7CAA990E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279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963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461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55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41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320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41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03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31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IDC: Networking Development Trends in Digital Transformation 2019.6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917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901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269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186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47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Software for open network in the cloud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81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Software for open network in the cloud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58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LLDP</a:t>
            </a:r>
            <a:r>
              <a:rPr lang="zh-CN" altLang="en-US" dirty="0"/>
              <a:t>：链路层发现协议，是一种数据链路层协议。网络设备可通过在本地网络中发送</a:t>
            </a:r>
            <a:r>
              <a:rPr lang="en-US" altLang="zh-CN" dirty="0"/>
              <a:t>LLDPDU</a:t>
            </a:r>
            <a:r>
              <a:rPr lang="zh-CN" altLang="en-US" dirty="0"/>
              <a:t>来通告其他设备自身的状态。是一种能够使网络中的设备互相发现并通告状态、交互信息的协议。</a:t>
            </a:r>
            <a:endParaRPr lang="en-US" altLang="zh-CN" dirty="0"/>
          </a:p>
          <a:p>
            <a:r>
              <a:rPr lang="en-US" altLang="zh-CN" dirty="0"/>
              <a:t>LAG</a:t>
            </a:r>
            <a:r>
              <a:rPr lang="zh-CN" altLang="en-US" dirty="0"/>
              <a:t>：链路聚合，两台交换机中的多个链路接口合并为一条</a:t>
            </a:r>
            <a:endParaRPr lang="en-US" altLang="zh-CN" dirty="0"/>
          </a:p>
          <a:p>
            <a:r>
              <a:rPr lang="en-US" altLang="zh-CN" dirty="0"/>
              <a:t>SWSS</a:t>
            </a:r>
            <a:r>
              <a:rPr lang="zh-CN" altLang="en-US" dirty="0"/>
              <a:t>：交换机状态服务，提供数据库接口，让应用程序和网络交换硬件进行通信</a:t>
            </a:r>
            <a:endParaRPr lang="en-US" altLang="zh-CN" dirty="0"/>
          </a:p>
          <a:p>
            <a:r>
              <a:rPr lang="en-US" altLang="zh-CN" dirty="0" err="1"/>
              <a:t>Lldpmgr</a:t>
            </a:r>
            <a:r>
              <a:rPr lang="zh-CN" altLang="en-US" dirty="0"/>
              <a:t>：监听</a:t>
            </a:r>
            <a:r>
              <a:rPr lang="en-US" altLang="zh-CN" dirty="0"/>
              <a:t>CONDB</a:t>
            </a:r>
            <a:r>
              <a:rPr lang="zh-CN" altLang="en-US" dirty="0"/>
              <a:t>中</a:t>
            </a:r>
            <a:r>
              <a:rPr lang="en-US" altLang="zh-CN" dirty="0"/>
              <a:t>LLDP</a:t>
            </a:r>
            <a:r>
              <a:rPr lang="zh-CN" altLang="en-US" dirty="0"/>
              <a:t>的东西并写入</a:t>
            </a:r>
            <a:r>
              <a:rPr lang="en-US" altLang="zh-CN" dirty="0"/>
              <a:t>APPDB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03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IDC: Networking Development Trends in Digital Transformation 2019.6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738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IDC: Networking Development Trends in Digital Transformation 2019.6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17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252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0BE3D-54C8-4D89-94E7-AFB30DF7948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8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9F0C0-3979-4626-86DA-16CFD3543F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4"/>
            <a:ext cx="9144000" cy="1655762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幻灯片标题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161C44-AFB4-4289-8E21-D61A374E4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8851" y="297391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98DFA1-4734-4430-89F1-F98903B5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42A9A3-0E95-44BB-933A-57C2BE51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D75200-17AF-4B60-BB9C-A1F51A61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32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A8512-4FB9-4116-831B-5901F8E1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7F08C-9814-4276-9E30-5EA83546C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46D157-BB78-42E4-AFE2-4B196845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90C28B-35D8-4852-9CDE-3058AB74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794B600-FE20-4746-94C4-4BB0E1CC44A7}" type="datetimeFigureOut">
              <a:rPr lang="zh-CN" altLang="en-US" smtClean="0"/>
              <a:pPr/>
              <a:t>2021/4/15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1C46B3-BF32-4F36-9D44-2D1C679A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1B227F-26F2-44D9-8F1E-86498F65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612CFCD-CEF6-406E-9BA3-32BFAB60FF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38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7F55F-CE2C-42AE-8872-F6C1A395C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7729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882BBD-2527-467F-845B-BFA4FC9E2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B7F099-5DB8-46AF-8888-7DAD3D569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B4D189-287B-46D9-9056-455A72A62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112547-A2C9-4F38-94E8-31634CEB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97196B0-20DA-4925-9B63-20832A0D8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E53DFE-DC41-4331-866F-9F9677792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20D275-D792-4929-A531-BAE90975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080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08513-F1D3-4182-91B0-4BD36341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FC8021-2E98-47C6-A7D1-502672B5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D94763-AD78-4725-88A7-A0A0B708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B4B811-1B5A-4F04-A4EB-B2728255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3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F963E1-9099-4333-A7BB-2E8DAF003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0A44BF-27B8-45FF-9807-20A66EC71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AF1D4F-90CA-4600-85FC-CA5120D1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006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CFAB6-3FF7-445C-8E80-3A1D8D89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ED9716-78D9-4875-AFFC-F40D3A1C1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24A724-F62E-406D-8178-419C9D6D7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5C9F8C-CF15-4589-A4FB-DB41161F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1146E7-0EE2-4F7C-9914-370B9814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27B8AC-F6EF-4B80-9419-055ECFF2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421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C61AB-D577-4967-8FB7-F561D5E6C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C563F0-C995-48B4-93E8-A47280A3A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A6F49-4EFF-47C5-AC7A-34E700533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54C771-7C83-4F84-AB17-9D0E0368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037F8-4BF8-4E35-BD5A-145F1BAB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344C73-6A45-4C37-A601-24FEFAB4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217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902E6-EB7B-4E60-A4C7-075EC4CE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33464D-EA07-4244-BDAC-162DBFECA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E906C-D41C-4EF1-89E7-362E8419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4F102D-803B-48B0-9C42-0EA9E2A2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8A0A9D-B88C-4C99-AC38-DFAF8ECD5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686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9BECD16-34C7-4BD7-A16C-537CEB5968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B9955E-A749-43A2-86FB-602E10891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DCDECB-9348-40C6-A43F-ECE59D73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3E2EDB-839A-4BEF-A606-C09B1AF69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DDA1BC-2F66-48CE-BD7C-806D87E9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513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EF404-1005-4E20-873E-851F16AE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81ADA-8E9A-4159-BCA6-DCF7BE25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81C39-94A2-4B7E-B04B-9C3A2715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EE5C24-CA1F-4E36-83BE-B69EB121C6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5073" y="6356350"/>
            <a:ext cx="1353993" cy="4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03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56F04-3442-43ED-A623-2334D5E4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26" y="136525"/>
            <a:ext cx="9628242" cy="5445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EF404-1005-4E20-873E-851F16AE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81ADA-8E9A-4159-BCA6-DCF7BE25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81C39-94A2-4B7E-B04B-9C3A2715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44D771-0508-44B1-9237-74FA350DE041}"/>
              </a:ext>
            </a:extLst>
          </p:cNvPr>
          <p:cNvSpPr/>
          <p:nvPr userDrawn="1"/>
        </p:nvSpPr>
        <p:spPr>
          <a:xfrm>
            <a:off x="402726" y="695046"/>
            <a:ext cx="3917274" cy="725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DD1FEE-FFAF-449C-AC58-BB16C96C1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3628" y="1092988"/>
            <a:ext cx="7691580" cy="31661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EA9662-9C60-4466-852D-83B781B84C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5073" y="6356350"/>
            <a:ext cx="1353993" cy="4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56F04-3442-43ED-A623-2334D5E4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26" y="136525"/>
            <a:ext cx="9628242" cy="5445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9995D-A080-4F74-9116-AB71F17F0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9682"/>
            <a:ext cx="10515600" cy="5177282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EF404-1005-4E20-873E-851F16AE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81ADA-8E9A-4159-BCA6-DCF7BE25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81C39-94A2-4B7E-B04B-9C3A2715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44D771-0508-44B1-9237-74FA350DE041}"/>
              </a:ext>
            </a:extLst>
          </p:cNvPr>
          <p:cNvSpPr/>
          <p:nvPr/>
        </p:nvSpPr>
        <p:spPr>
          <a:xfrm>
            <a:off x="402726" y="695046"/>
            <a:ext cx="3917274" cy="725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EA6CF1B-DDAE-488A-9FBD-C1FEA35B20C4}"/>
              </a:ext>
            </a:extLst>
          </p:cNvPr>
          <p:cNvCxnSpPr>
            <a:cxnSpLocks/>
          </p:cNvCxnSpPr>
          <p:nvPr/>
        </p:nvCxnSpPr>
        <p:spPr>
          <a:xfrm>
            <a:off x="12028" y="-6625"/>
            <a:ext cx="12192000" cy="6625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CB2F639-C993-448B-8BAA-10BC14DFD30D}"/>
              </a:ext>
            </a:extLst>
          </p:cNvPr>
          <p:cNvSpPr/>
          <p:nvPr userDrawn="1"/>
        </p:nvSpPr>
        <p:spPr>
          <a:xfrm>
            <a:off x="402726" y="695046"/>
            <a:ext cx="3917274" cy="725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8AE07E-A3DC-45B4-978E-EB0EDB3FD6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218" y="136525"/>
            <a:ext cx="1353993" cy="411754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D60480B-5331-4D27-BE14-881BC62B0B0D}"/>
              </a:ext>
            </a:extLst>
          </p:cNvPr>
          <p:cNvCxnSpPr>
            <a:cxnSpLocks/>
          </p:cNvCxnSpPr>
          <p:nvPr userDrawn="1"/>
        </p:nvCxnSpPr>
        <p:spPr>
          <a:xfrm>
            <a:off x="12028" y="-6625"/>
            <a:ext cx="12192000" cy="6625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07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56F04-3442-43ED-A623-2334D5E4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26" y="136525"/>
            <a:ext cx="9628242" cy="5445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EF404-1005-4E20-873E-851F16AE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81ADA-8E9A-4159-BCA6-DCF7BE25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81C39-94A2-4B7E-B04B-9C3A2715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44D771-0508-44B1-9237-74FA350DE041}"/>
              </a:ext>
            </a:extLst>
          </p:cNvPr>
          <p:cNvSpPr/>
          <p:nvPr userDrawn="1"/>
        </p:nvSpPr>
        <p:spPr>
          <a:xfrm>
            <a:off x="402726" y="695046"/>
            <a:ext cx="3917274" cy="725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DD1FEE-FFAF-449C-AC58-BB16C96C1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210" y="1218116"/>
            <a:ext cx="7691580" cy="31661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EA9662-9C60-4466-852D-83B781B84C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5073" y="6356350"/>
            <a:ext cx="1353993" cy="4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1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56F04-3442-43ED-A623-2334D5E4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26" y="136525"/>
            <a:ext cx="9628242" cy="5445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EF404-1005-4E20-873E-851F16AE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81ADA-8E9A-4159-BCA6-DCF7BE25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81C39-94A2-4B7E-B04B-9C3A2715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44D771-0508-44B1-9237-74FA350DE041}"/>
              </a:ext>
            </a:extLst>
          </p:cNvPr>
          <p:cNvSpPr/>
          <p:nvPr/>
        </p:nvSpPr>
        <p:spPr>
          <a:xfrm>
            <a:off x="402726" y="695046"/>
            <a:ext cx="3917274" cy="725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A00B78-AA70-40F0-8A29-758CF39E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793" y="136525"/>
            <a:ext cx="1353993" cy="41175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EA6CF1B-DDAE-488A-9FBD-C1FEA35B20C4}"/>
              </a:ext>
            </a:extLst>
          </p:cNvPr>
          <p:cNvCxnSpPr>
            <a:cxnSpLocks/>
          </p:cNvCxnSpPr>
          <p:nvPr/>
        </p:nvCxnSpPr>
        <p:spPr>
          <a:xfrm>
            <a:off x="12028" y="-6625"/>
            <a:ext cx="12192000" cy="6625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94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EF404-1005-4E20-873E-851F16AE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81ADA-8E9A-4159-BCA6-DCF7BE25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81C39-94A2-4B7E-B04B-9C3A2715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108B28-E78E-4810-BB5B-C850584B7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971" y="136525"/>
            <a:ext cx="1353993" cy="4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56F04-3442-43ED-A623-2334D5E4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26" y="136525"/>
            <a:ext cx="9628242" cy="5445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EF404-1005-4E20-873E-851F16AE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81ADA-8E9A-4159-BCA6-DCF7BE25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81C39-94A2-4B7E-B04B-9C3A2715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44D771-0508-44B1-9237-74FA350DE041}"/>
              </a:ext>
            </a:extLst>
          </p:cNvPr>
          <p:cNvSpPr/>
          <p:nvPr/>
        </p:nvSpPr>
        <p:spPr>
          <a:xfrm>
            <a:off x="402726" y="695046"/>
            <a:ext cx="3917274" cy="725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DD1FEE-FFAF-449C-AC58-BB16C96C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28" y="1092988"/>
            <a:ext cx="7691580" cy="316615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B83E27-84FE-4373-BC26-40B9EC5F1089}"/>
              </a:ext>
            </a:extLst>
          </p:cNvPr>
          <p:cNvSpPr/>
          <p:nvPr userDrawn="1"/>
        </p:nvSpPr>
        <p:spPr>
          <a:xfrm>
            <a:off x="402726" y="695046"/>
            <a:ext cx="3917274" cy="725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69460C-29AD-4827-8662-601C230235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3628" y="1092988"/>
            <a:ext cx="7691580" cy="31661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C1BE52-31EF-4FB4-82D0-98DC70710B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0720" y="137032"/>
            <a:ext cx="1353993" cy="4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4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56F04-3442-43ED-A623-2334D5E4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26" y="136525"/>
            <a:ext cx="9628242" cy="5445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EF404-1005-4E20-873E-851F16AE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81ADA-8E9A-4159-BCA6-DCF7BE25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81C39-94A2-4B7E-B04B-9C3A2715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44D771-0508-44B1-9237-74FA350DE041}"/>
              </a:ext>
            </a:extLst>
          </p:cNvPr>
          <p:cNvSpPr/>
          <p:nvPr/>
        </p:nvSpPr>
        <p:spPr>
          <a:xfrm>
            <a:off x="402726" y="695046"/>
            <a:ext cx="3917274" cy="725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DD1FEE-FFAF-449C-AC58-BB16C96C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10" y="1218116"/>
            <a:ext cx="7691580" cy="31661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EA9662-9C60-4466-852D-83B781B8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073" y="136525"/>
            <a:ext cx="1353993" cy="4117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4D050A7-D326-4436-A3C1-8508F6AF6CF8}"/>
              </a:ext>
            </a:extLst>
          </p:cNvPr>
          <p:cNvSpPr/>
          <p:nvPr userDrawn="1"/>
        </p:nvSpPr>
        <p:spPr>
          <a:xfrm>
            <a:off x="402726" y="695046"/>
            <a:ext cx="3917274" cy="725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EAAEC8-96A0-48EF-8173-94C647A831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210" y="1218116"/>
            <a:ext cx="7691580" cy="31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F30147-9A02-4068-AAEF-2EAFFEC0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892F7-9D5E-4266-A2C7-3ACB6C3EBEC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矩形: 折角 19">
            <a:extLst>
              <a:ext uri="{FF2B5EF4-FFF2-40B4-BE49-F238E27FC236}">
                <a16:creationId xmlns:a16="http://schemas.microsoft.com/office/drawing/2014/main" id="{2D348D12-150C-4674-B263-CB28C0EF964D}"/>
              </a:ext>
            </a:extLst>
          </p:cNvPr>
          <p:cNvSpPr/>
          <p:nvPr/>
        </p:nvSpPr>
        <p:spPr>
          <a:xfrm>
            <a:off x="10466961" y="0"/>
            <a:ext cx="1725037" cy="6857998"/>
          </a:xfrm>
          <a:prstGeom prst="foldedCorner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008CEA-1A43-49B3-B38B-E832BA5E84C8}"/>
              </a:ext>
            </a:extLst>
          </p:cNvPr>
          <p:cNvSpPr/>
          <p:nvPr/>
        </p:nvSpPr>
        <p:spPr>
          <a:xfrm>
            <a:off x="0" y="0"/>
            <a:ext cx="1097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折角 4">
            <a:extLst>
              <a:ext uri="{FF2B5EF4-FFF2-40B4-BE49-F238E27FC236}">
                <a16:creationId xmlns:a16="http://schemas.microsoft.com/office/drawing/2014/main" id="{A74223B0-2EDF-4FFF-9687-D48A686EDE67}"/>
              </a:ext>
            </a:extLst>
          </p:cNvPr>
          <p:cNvSpPr/>
          <p:nvPr userDrawn="1"/>
        </p:nvSpPr>
        <p:spPr>
          <a:xfrm>
            <a:off x="10466961" y="0"/>
            <a:ext cx="1725037" cy="6857998"/>
          </a:xfrm>
          <a:prstGeom prst="foldedCorner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D190CD-D9EC-453B-80E0-3C898B1EB26D}"/>
              </a:ext>
            </a:extLst>
          </p:cNvPr>
          <p:cNvSpPr/>
          <p:nvPr userDrawn="1"/>
        </p:nvSpPr>
        <p:spPr>
          <a:xfrm>
            <a:off x="0" y="0"/>
            <a:ext cx="1097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49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0A44BF-27B8-45FF-9807-20A66EC71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AF1D4F-90CA-4600-85FC-CA5120D1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54F3A3-B813-45A1-B76F-2BE2B208DBDC}"/>
              </a:ext>
            </a:extLst>
          </p:cNvPr>
          <p:cNvSpPr/>
          <p:nvPr/>
        </p:nvSpPr>
        <p:spPr>
          <a:xfrm>
            <a:off x="4550247" y="2052009"/>
            <a:ext cx="249299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981318-3ABA-42E3-9562-22B9CDF9E3B6}"/>
              </a:ext>
            </a:extLst>
          </p:cNvPr>
          <p:cNvSpPr/>
          <p:nvPr/>
        </p:nvSpPr>
        <p:spPr>
          <a:xfrm>
            <a:off x="3527213" y="3420997"/>
            <a:ext cx="465544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Thank You</a:t>
            </a:r>
            <a:r>
              <a:rPr lang="zh-CN" altLang="en-US" sz="6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E2C14B-4EC7-4ED6-96B3-6697B3485CC5}"/>
              </a:ext>
            </a:extLst>
          </p:cNvPr>
          <p:cNvSpPr/>
          <p:nvPr userDrawn="1"/>
        </p:nvSpPr>
        <p:spPr>
          <a:xfrm>
            <a:off x="4550247" y="2052009"/>
            <a:ext cx="249299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962ADB-69E8-4474-A112-C17109948A85}"/>
              </a:ext>
            </a:extLst>
          </p:cNvPr>
          <p:cNvSpPr/>
          <p:nvPr userDrawn="1"/>
        </p:nvSpPr>
        <p:spPr>
          <a:xfrm>
            <a:off x="3527213" y="3420997"/>
            <a:ext cx="465544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Thank You</a:t>
            </a:r>
            <a:r>
              <a:rPr lang="zh-CN" altLang="en-US" sz="6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418680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8C5C6-4C2E-4FDD-A900-5C43A142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821402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0F7F05-26CA-40A1-8FA9-144EEF92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37710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4B05C5-86BC-44AB-ABAA-77C916FF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C5E0AA-786E-4D02-B793-8AA15D8F0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2C3B94-B486-4828-AD75-3909C69D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35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C5A883-1296-474E-BE0F-03D4B5D7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81" y="240145"/>
            <a:ext cx="10805160" cy="881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A71166-FDA1-484B-A165-25D550274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2962"/>
            <a:ext cx="10515600" cy="485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4DD17-BEF6-481D-B6C7-11EE525F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4B600-FE20-4746-94C4-4BB0E1CC44A7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2C69BF-DA31-424C-9995-9BBCCF94B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72AB8C-D62C-4619-8C4A-4F3DE3F0F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2CFCD-CEF6-406E-9BA3-32BFAB60FF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91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69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FF428-7907-480B-8B5B-6C0C4A765E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SONIC&amp;ANOS</a:t>
            </a:r>
            <a:r>
              <a:rPr lang="zh-CN" altLang="en-US" dirty="0"/>
              <a:t>交流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A469CC-C01D-421A-968D-77014BC3D2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C277EA-638F-4E55-B914-F2287CE6A51E}"/>
              </a:ext>
            </a:extLst>
          </p:cNvPr>
          <p:cNvSpPr/>
          <p:nvPr/>
        </p:nvSpPr>
        <p:spPr>
          <a:xfrm>
            <a:off x="0" y="4704659"/>
            <a:ext cx="12192000" cy="2153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37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2A8-688D-474D-8ACF-4028BA1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9" y="218428"/>
            <a:ext cx="9628242" cy="544512"/>
          </a:xfrm>
        </p:spPr>
        <p:txBody>
          <a:bodyPr/>
          <a:lstStyle/>
          <a:p>
            <a:r>
              <a:rPr lang="zh-CN" altLang="en-US" dirty="0"/>
              <a:t>原生</a:t>
            </a:r>
            <a:r>
              <a:rPr lang="en-US" altLang="zh-CN" dirty="0" err="1"/>
              <a:t>SONiC</a:t>
            </a:r>
            <a:r>
              <a:rPr lang="zh-CN" altLang="en-US" dirty="0"/>
              <a:t>实现</a:t>
            </a:r>
            <a:r>
              <a:rPr lang="en-US" altLang="zh-CN" dirty="0"/>
              <a:t>—</a:t>
            </a:r>
            <a:r>
              <a:rPr lang="zh-CN" altLang="en-US" dirty="0"/>
              <a:t>端口</a:t>
            </a:r>
            <a:r>
              <a:rPr lang="en-US" altLang="zh-CN" dirty="0"/>
              <a:t>down</a:t>
            </a:r>
            <a:r>
              <a:rPr lang="zh-CN" altLang="en-US" dirty="0"/>
              <a:t>的处理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61E51A-43C1-4524-8C68-56F039D1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3" y="925700"/>
            <a:ext cx="5611907" cy="52061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5229E1-987A-46E5-A49D-D2606026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25700"/>
            <a:ext cx="5934635" cy="52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8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2A8-688D-474D-8ACF-4028BA1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9" y="218428"/>
            <a:ext cx="9628242" cy="544512"/>
          </a:xfrm>
        </p:spPr>
        <p:txBody>
          <a:bodyPr/>
          <a:lstStyle/>
          <a:p>
            <a:r>
              <a:rPr lang="zh-CN" altLang="en-US" dirty="0"/>
              <a:t>原生</a:t>
            </a:r>
            <a:r>
              <a:rPr lang="en-US" altLang="zh-CN" dirty="0" err="1"/>
              <a:t>SONiC</a:t>
            </a:r>
            <a:r>
              <a:rPr lang="zh-CN" altLang="en-US" dirty="0"/>
              <a:t>典型流程</a:t>
            </a:r>
            <a:r>
              <a:rPr lang="en-US" altLang="zh-CN" dirty="0"/>
              <a:t>-VRF</a:t>
            </a:r>
            <a:r>
              <a:rPr lang="zh-CN" altLang="en-US" dirty="0"/>
              <a:t>创建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F1B2ED4-B2BA-4FF4-ADD7-3C9D3B7175EE}"/>
              </a:ext>
            </a:extLst>
          </p:cNvPr>
          <p:cNvSpPr txBox="1"/>
          <p:nvPr/>
        </p:nvSpPr>
        <p:spPr>
          <a:xfrm>
            <a:off x="7332110" y="2641950"/>
            <a:ext cx="1194204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  <a:sym typeface="+mn-ea"/>
              </a:rPr>
              <a:t>承载业务</a:t>
            </a:r>
            <a:endParaRPr lang="zh-CN" altLang="en-US" sz="140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50EE529-C3BC-4656-94EA-40240A910503}"/>
              </a:ext>
            </a:extLst>
          </p:cNvPr>
          <p:cNvSpPr/>
          <p:nvPr/>
        </p:nvSpPr>
        <p:spPr>
          <a:xfrm>
            <a:off x="1628776" y="5964789"/>
            <a:ext cx="8153399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2279BC"/>
                </a:solidFill>
                <a:latin typeface="Calibri Light"/>
                <a:ea typeface="Microsoft YaHei" panose="020B0503020204020204" pitchFamily="34" charset="-122"/>
              </a:rPr>
              <a:t>复用内核处理流程，方便业务快速开发</a:t>
            </a:r>
            <a:endParaRPr lang="en-US" altLang="zh-CN" sz="2000" b="1" dirty="0">
              <a:solidFill>
                <a:srgbClr val="2279BC"/>
              </a:solidFill>
              <a:latin typeface="Calibri Light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2279BC"/>
                </a:solidFill>
                <a:latin typeface="Calibri Light"/>
                <a:ea typeface="Microsoft YaHei" panose="020B0503020204020204" pitchFamily="34" charset="-122"/>
              </a:rPr>
              <a:t>复用内核，也带来流程及数据耦合紧密</a:t>
            </a:r>
            <a:endParaRPr lang="en-US" altLang="zh-CN" sz="2000" b="1" dirty="0">
              <a:solidFill>
                <a:srgbClr val="2279BC"/>
              </a:solidFill>
              <a:latin typeface="Calibri Light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5A76A5-7A00-4C72-AD4A-58D489989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21" y="1019175"/>
            <a:ext cx="8986703" cy="47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7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2A8-688D-474D-8ACF-4028BA1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9" y="218428"/>
            <a:ext cx="9628242" cy="544512"/>
          </a:xfrm>
        </p:spPr>
        <p:txBody>
          <a:bodyPr/>
          <a:lstStyle/>
          <a:p>
            <a:r>
              <a:rPr lang="zh-CN" altLang="en-US" dirty="0"/>
              <a:t>原生</a:t>
            </a:r>
            <a:r>
              <a:rPr lang="en-US" altLang="zh-CN" dirty="0" err="1"/>
              <a:t>SONiC</a:t>
            </a:r>
            <a:r>
              <a:rPr lang="zh-CN" altLang="en-US" dirty="0"/>
              <a:t>典型流程</a:t>
            </a:r>
            <a:r>
              <a:rPr lang="en-US" altLang="zh-CN" dirty="0"/>
              <a:t>-</a:t>
            </a:r>
            <a:r>
              <a:rPr lang="zh-CN" altLang="en-US" dirty="0"/>
              <a:t>路由学习流程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F1B2ED4-B2BA-4FF4-ADD7-3C9D3B7175EE}"/>
              </a:ext>
            </a:extLst>
          </p:cNvPr>
          <p:cNvSpPr txBox="1"/>
          <p:nvPr/>
        </p:nvSpPr>
        <p:spPr>
          <a:xfrm>
            <a:off x="7332110" y="2641950"/>
            <a:ext cx="1194204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  <a:sym typeface="+mn-ea"/>
              </a:rPr>
              <a:t>承载业务</a:t>
            </a:r>
            <a:endParaRPr lang="zh-CN" altLang="en-US" sz="140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50EE529-C3BC-4656-94EA-40240A910503}"/>
              </a:ext>
            </a:extLst>
          </p:cNvPr>
          <p:cNvSpPr/>
          <p:nvPr/>
        </p:nvSpPr>
        <p:spPr>
          <a:xfrm>
            <a:off x="1628776" y="5964789"/>
            <a:ext cx="8153399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2279BC"/>
                </a:solidFill>
                <a:latin typeface="Calibri Light"/>
                <a:ea typeface="Microsoft YaHei" panose="020B0503020204020204" pitchFamily="34" charset="-122"/>
              </a:rPr>
              <a:t>复用内核协议栈，减少重复开发，但带来依赖关系</a:t>
            </a:r>
            <a:endParaRPr lang="en-US" altLang="zh-CN" sz="2000" b="1" dirty="0">
              <a:solidFill>
                <a:srgbClr val="2279BC"/>
              </a:solidFill>
              <a:latin typeface="Calibri Light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400"/>
              </a:spcAft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2279BC"/>
                </a:solidFill>
                <a:latin typeface="Calibri Light"/>
                <a:ea typeface="Microsoft YaHei" panose="020B0503020204020204" pitchFamily="34" charset="-122"/>
              </a:rPr>
              <a:t>路由需要写入内核，占用空间，以及影响性能及稳定性</a:t>
            </a:r>
            <a:endParaRPr lang="en-US" altLang="zh-CN" sz="2000" b="1" dirty="0">
              <a:solidFill>
                <a:srgbClr val="2279BC"/>
              </a:solidFill>
              <a:latin typeface="Calibri Light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0D809-BA87-48D0-9CEF-4A8C8C1BA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6" y="951816"/>
            <a:ext cx="6758320" cy="48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80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2A8-688D-474D-8ACF-4028BA1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9" y="218428"/>
            <a:ext cx="9628242" cy="544512"/>
          </a:xfrm>
        </p:spPr>
        <p:txBody>
          <a:bodyPr/>
          <a:lstStyle/>
          <a:p>
            <a:r>
              <a:rPr lang="zh-CN" altLang="en-US" dirty="0"/>
              <a:t>原生</a:t>
            </a:r>
            <a:r>
              <a:rPr lang="en-US" altLang="zh-CN" dirty="0" err="1"/>
              <a:t>SONiC</a:t>
            </a:r>
            <a:r>
              <a:rPr lang="zh-CN" altLang="en-US" dirty="0"/>
              <a:t>业务协作实现特点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F1B2ED4-B2BA-4FF4-ADD7-3C9D3B7175EE}"/>
              </a:ext>
            </a:extLst>
          </p:cNvPr>
          <p:cNvSpPr txBox="1"/>
          <p:nvPr/>
        </p:nvSpPr>
        <p:spPr>
          <a:xfrm>
            <a:off x="7332110" y="2641950"/>
            <a:ext cx="1194204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  <a:sym typeface="+mn-ea"/>
              </a:rPr>
              <a:t>承载业务</a:t>
            </a:r>
            <a:endParaRPr lang="zh-CN" altLang="en-US" sz="140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674266-B82C-4E30-A4D1-8461BC175521}"/>
              </a:ext>
            </a:extLst>
          </p:cNvPr>
          <p:cNvSpPr txBox="1"/>
          <p:nvPr/>
        </p:nvSpPr>
        <p:spPr>
          <a:xfrm>
            <a:off x="744070" y="1231814"/>
            <a:ext cx="61049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按业务将相关数据处理分为不同的进程，采用多进程机制，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采用统一的模板，使用生产者、消费者模型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epoll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机制监听数据表的变化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业务间的协作以面向数据方式，都通过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REDIS 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来实现</a:t>
            </a:r>
          </a:p>
        </p:txBody>
      </p:sp>
    </p:spTree>
    <p:extLst>
      <p:ext uri="{BB962C8B-B14F-4D97-AF65-F5344CB8AC3E}">
        <p14:creationId xmlns:p14="http://schemas.microsoft.com/office/powerpoint/2010/main" val="76161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7775C4-FCFA-41A8-858C-3BF0B326F814}"/>
              </a:ext>
            </a:extLst>
          </p:cNvPr>
          <p:cNvSpPr/>
          <p:nvPr/>
        </p:nvSpPr>
        <p:spPr>
          <a:xfrm>
            <a:off x="2996738" y="2106567"/>
            <a:ext cx="576000" cy="576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ADAC4A-7885-4F62-9636-D396E0AE12B7}"/>
              </a:ext>
            </a:extLst>
          </p:cNvPr>
          <p:cNvSpPr txBox="1"/>
          <p:nvPr/>
        </p:nvSpPr>
        <p:spPr>
          <a:xfrm>
            <a:off x="2604654" y="763484"/>
            <a:ext cx="5702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36B16A-C10E-4F97-99AE-C4DE1ADBD33E}"/>
              </a:ext>
            </a:extLst>
          </p:cNvPr>
          <p:cNvSpPr txBox="1"/>
          <p:nvPr/>
        </p:nvSpPr>
        <p:spPr>
          <a:xfrm>
            <a:off x="3927319" y="2157570"/>
            <a:ext cx="4834293" cy="523220"/>
          </a:xfrm>
          <a:prstGeom prst="rect">
            <a:avLst/>
          </a:prstGeom>
          <a:noFill/>
        </p:spPr>
        <p:txBody>
          <a:bodyPr wrap="square" lIns="72000" tIns="36000" rIns="72000" bIns="36000" rtlCol="0" anchor="ctr">
            <a:no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026C94-DA88-4F9B-85A7-FDE96EC87CCC}"/>
              </a:ext>
            </a:extLst>
          </p:cNvPr>
          <p:cNvSpPr txBox="1"/>
          <p:nvPr/>
        </p:nvSpPr>
        <p:spPr>
          <a:xfrm>
            <a:off x="3948100" y="2941249"/>
            <a:ext cx="4834293" cy="523220"/>
          </a:xfrm>
          <a:prstGeom prst="rect">
            <a:avLst/>
          </a:prstGeom>
          <a:noFill/>
        </p:spPr>
        <p:txBody>
          <a:bodyPr wrap="square" lIns="72000" tIns="36000" rIns="72000" bIns="36000" rtlCol="0" anchor="ctr">
            <a:noAutofit/>
          </a:bodyPr>
          <a:lstStyle/>
          <a:p>
            <a:r>
              <a:rPr lang="en-US" altLang="zh-CN" sz="28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的优点及挑战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C7E4DF-AFAC-4F7A-A29B-EDAE558E4EFD}"/>
              </a:ext>
            </a:extLst>
          </p:cNvPr>
          <p:cNvSpPr/>
          <p:nvPr/>
        </p:nvSpPr>
        <p:spPr>
          <a:xfrm>
            <a:off x="3038301" y="3803876"/>
            <a:ext cx="576000" cy="576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02BC50-1681-42F4-B44F-457BA2D5D461}"/>
              </a:ext>
            </a:extLst>
          </p:cNvPr>
          <p:cNvSpPr txBox="1"/>
          <p:nvPr/>
        </p:nvSpPr>
        <p:spPr>
          <a:xfrm>
            <a:off x="3968881" y="3831585"/>
            <a:ext cx="4834293" cy="523220"/>
          </a:xfrm>
          <a:prstGeom prst="rect">
            <a:avLst/>
          </a:prstGeom>
          <a:noFill/>
        </p:spPr>
        <p:txBody>
          <a:bodyPr wrap="square" lIns="72000" tIns="36000" rIns="72000" bIns="36000" rtlCol="0" anchor="ctr">
            <a:no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华智达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B5BFC5F-8248-4336-A051-40E3B6CA43F5}"/>
              </a:ext>
            </a:extLst>
          </p:cNvPr>
          <p:cNvCxnSpPr>
            <a:cxnSpLocks/>
          </p:cNvCxnSpPr>
          <p:nvPr/>
        </p:nvCxnSpPr>
        <p:spPr>
          <a:xfrm flipV="1">
            <a:off x="3017520" y="3429000"/>
            <a:ext cx="4423186" cy="31368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C61B040-A8BA-4F78-8553-CD696900E99B}"/>
              </a:ext>
            </a:extLst>
          </p:cNvPr>
          <p:cNvSpPr/>
          <p:nvPr/>
        </p:nvSpPr>
        <p:spPr>
          <a:xfrm>
            <a:off x="3005701" y="2904429"/>
            <a:ext cx="576000" cy="576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82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8C91A-6E23-4D30-ADF5-DF5F502D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SONiC</a:t>
            </a:r>
            <a:r>
              <a:rPr lang="zh-CN" altLang="en-US" dirty="0"/>
              <a:t>的优点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933FBA-8A19-4259-837F-29BEFEB29FC5}"/>
              </a:ext>
            </a:extLst>
          </p:cNvPr>
          <p:cNvSpPr txBox="1"/>
          <p:nvPr/>
        </p:nvSpPr>
        <p:spPr>
          <a:xfrm flipH="1">
            <a:off x="836294" y="1257300"/>
            <a:ext cx="5966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标准化，软硬件解耦，可快速与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ODM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硬件集成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容器化部署运行模式，跨平台兼容性好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开放的架构，引入其它业务的开源组件困难较小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热门的开源，有力量在不断推进系统完善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665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8DBB6-D816-43B0-8FB7-D33A23AC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26" y="136525"/>
            <a:ext cx="9628242" cy="544512"/>
          </a:xfrm>
        </p:spPr>
        <p:txBody>
          <a:bodyPr/>
          <a:lstStyle/>
          <a:p>
            <a:r>
              <a:rPr lang="en-US" altLang="zh-CN" dirty="0" err="1"/>
              <a:t>SONiC</a:t>
            </a:r>
            <a:r>
              <a:rPr lang="zh-CN" altLang="en-US" dirty="0"/>
              <a:t>应用挑战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92FE75-A815-4BFD-A1F3-2A94BFD9B355}"/>
              </a:ext>
            </a:extLst>
          </p:cNvPr>
          <p:cNvSpPr txBox="1"/>
          <p:nvPr/>
        </p:nvSpPr>
        <p:spPr>
          <a:xfrm>
            <a:off x="869450" y="1000125"/>
            <a:ext cx="96999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各开源组件的业务配置途径多样，如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vtysh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，配置数据各业务独自存储管理，分散，缺乏统一；（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及后续版本增加了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模型通道，实现复杂度仍比较高）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容器采用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supervisiond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进行进程加载及异常策略管理，缺乏及时的告警以及综合的策略配置及管理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接口、路由等业务功能与内核耦合过紧，新功能存在进度依赖，影响稳定性以及业务的扩展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路由还需要同时注入内核，影响处理性能以及容量性能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采用各种开源组件组合实现配置管理，以配置文件加载为主，基本满足</a:t>
            </a:r>
            <a:r>
              <a:rPr lang="en-US" altLang="zh-CN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DC</a:t>
            </a:r>
            <a:r>
              <a:rPr lang="zh-CN" altLang="en-US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使用要求（编排并生成配置文件）。但对命令行这种慢速配置，存在较长时间的暂态数据的异常处理机制不完善，在</a:t>
            </a:r>
            <a:r>
              <a:rPr lang="en-US" altLang="zh-CN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CT</a:t>
            </a:r>
            <a:r>
              <a:rPr lang="zh-CN" altLang="en-US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场景管理应用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存在一定的挑战。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709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7775C4-FCFA-41A8-858C-3BF0B326F814}"/>
              </a:ext>
            </a:extLst>
          </p:cNvPr>
          <p:cNvSpPr/>
          <p:nvPr/>
        </p:nvSpPr>
        <p:spPr>
          <a:xfrm>
            <a:off x="2996738" y="2106567"/>
            <a:ext cx="576000" cy="576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ADAC4A-7885-4F62-9636-D396E0AE12B7}"/>
              </a:ext>
            </a:extLst>
          </p:cNvPr>
          <p:cNvSpPr txBox="1"/>
          <p:nvPr/>
        </p:nvSpPr>
        <p:spPr>
          <a:xfrm>
            <a:off x="2604654" y="763484"/>
            <a:ext cx="5702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36B16A-C10E-4F97-99AE-C4DE1ADBD33E}"/>
              </a:ext>
            </a:extLst>
          </p:cNvPr>
          <p:cNvSpPr txBox="1"/>
          <p:nvPr/>
        </p:nvSpPr>
        <p:spPr>
          <a:xfrm>
            <a:off x="3927319" y="2157570"/>
            <a:ext cx="4834293" cy="523220"/>
          </a:xfrm>
          <a:prstGeom prst="rect">
            <a:avLst/>
          </a:prstGeom>
          <a:noFill/>
        </p:spPr>
        <p:txBody>
          <a:bodyPr wrap="square" lIns="72000" tIns="36000" rIns="72000" bIns="36000" rtlCol="0" anchor="ctr">
            <a:no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026C94-DA88-4F9B-85A7-FDE96EC87CCC}"/>
              </a:ext>
            </a:extLst>
          </p:cNvPr>
          <p:cNvSpPr txBox="1"/>
          <p:nvPr/>
        </p:nvSpPr>
        <p:spPr>
          <a:xfrm>
            <a:off x="3948100" y="2941249"/>
            <a:ext cx="4834293" cy="523220"/>
          </a:xfrm>
          <a:prstGeom prst="rect">
            <a:avLst/>
          </a:prstGeom>
          <a:noFill/>
        </p:spPr>
        <p:txBody>
          <a:bodyPr wrap="square" lIns="72000" tIns="36000" rIns="72000" bIns="36000" rtlCol="0" anchor="ctr">
            <a:noAutofit/>
          </a:bodyPr>
          <a:lstStyle/>
          <a:p>
            <a:r>
              <a:rPr lang="en-US" altLang="zh-CN" sz="28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的优点及挑战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C7E4DF-AFAC-4F7A-A29B-EDAE558E4EFD}"/>
              </a:ext>
            </a:extLst>
          </p:cNvPr>
          <p:cNvSpPr/>
          <p:nvPr/>
        </p:nvSpPr>
        <p:spPr>
          <a:xfrm>
            <a:off x="3038301" y="3803876"/>
            <a:ext cx="576000" cy="576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02BC50-1681-42F4-B44F-457BA2D5D461}"/>
              </a:ext>
            </a:extLst>
          </p:cNvPr>
          <p:cNvSpPr txBox="1"/>
          <p:nvPr/>
        </p:nvSpPr>
        <p:spPr>
          <a:xfrm>
            <a:off x="3968881" y="3831585"/>
            <a:ext cx="4834293" cy="523220"/>
          </a:xfrm>
          <a:prstGeom prst="rect">
            <a:avLst/>
          </a:prstGeom>
          <a:noFill/>
        </p:spPr>
        <p:txBody>
          <a:bodyPr wrap="square" lIns="72000" tIns="36000" rIns="72000" bIns="36000" rtlCol="0" anchor="ctr">
            <a:no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华智达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B5BFC5F-8248-4336-A051-40E3B6CA43F5}"/>
              </a:ext>
            </a:extLst>
          </p:cNvPr>
          <p:cNvCxnSpPr>
            <a:cxnSpLocks/>
          </p:cNvCxnSpPr>
          <p:nvPr/>
        </p:nvCxnSpPr>
        <p:spPr>
          <a:xfrm>
            <a:off x="3017520" y="4392698"/>
            <a:ext cx="5515390" cy="0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C61B040-A8BA-4F78-8553-CD696900E99B}"/>
              </a:ext>
            </a:extLst>
          </p:cNvPr>
          <p:cNvSpPr/>
          <p:nvPr/>
        </p:nvSpPr>
        <p:spPr>
          <a:xfrm>
            <a:off x="3005701" y="2904429"/>
            <a:ext cx="576000" cy="576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1207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5">
            <a:extLst>
              <a:ext uri="{FF2B5EF4-FFF2-40B4-BE49-F238E27FC236}">
                <a16:creationId xmlns:a16="http://schemas.microsoft.com/office/drawing/2014/main" id="{BFAA697F-93C0-4102-B50C-A4E29D331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5214" y="1265144"/>
            <a:ext cx="5211468" cy="4672881"/>
          </a:xfrm>
          <a:prstGeom prst="roundRect">
            <a:avLst>
              <a:gd name="adj" fmla="val 0"/>
            </a:avLst>
          </a:prstGeom>
          <a:solidFill>
            <a:srgbClr val="B2B2B2">
              <a:lumMod val="20000"/>
              <a:lumOff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8" tIns="45685" rIns="91368" bIns="45685" anchor="ctr"/>
          <a:lstStyle/>
          <a:p>
            <a:pPr>
              <a:buClr>
                <a:srgbClr val="990000"/>
              </a:buClr>
              <a:buSzPct val="60000"/>
              <a:buFont typeface="Wingdings" pitchFamily="2" charset="2"/>
              <a:buChar char="n"/>
              <a:defRPr/>
            </a:pPr>
            <a:endParaRPr lang="zh-CN" altLang="en-US" sz="1467" kern="0" dirty="0">
              <a:solidFill>
                <a:srgbClr val="990000"/>
              </a:solidFill>
              <a:latin typeface="华文细黑"/>
              <a:ea typeface="华文细黑"/>
              <a:cs typeface="Arial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7F9CD1-8794-4E33-A6A0-A53A929B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华智达解决方案</a:t>
            </a:r>
            <a:r>
              <a:rPr lang="en-US" altLang="zh-CN" dirty="0"/>
              <a:t>—</a:t>
            </a:r>
            <a:r>
              <a:rPr lang="zh-CN" altLang="en-US" dirty="0"/>
              <a:t>整体架构</a:t>
            </a:r>
          </a:p>
        </p:txBody>
      </p:sp>
      <p:sp>
        <p:nvSpPr>
          <p:cNvPr id="119" name="AutoShape 13">
            <a:extLst>
              <a:ext uri="{FF2B5EF4-FFF2-40B4-BE49-F238E27FC236}">
                <a16:creationId xmlns:a16="http://schemas.microsoft.com/office/drawing/2014/main" id="{849FD79E-F13C-4C2E-BEB9-44E72F1700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56571" y="1427522"/>
            <a:ext cx="5092676" cy="4787063"/>
          </a:xfrm>
          <a:prstGeom prst="roundRect">
            <a:avLst>
              <a:gd name="adj" fmla="val 4639"/>
            </a:avLst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lIns="121903" tIns="60952" rIns="121903" bIns="60952"/>
          <a:lstStyle/>
          <a:p>
            <a:pPr marL="285506" lvl="1" indent="-285506" defTabSz="801001" eaLnBrk="0" hangingPunct="0">
              <a:lnSpc>
                <a:spcPct val="150000"/>
              </a:lnSpc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极简控制管理核心：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ANP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控制器包含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ANPM(ANP Manager)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与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ANPC(ANP Controller)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两部分，负责用户与设备的管理，策略与配置的下发，运行状态与告警的监控等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Arial" pitchFamily="34" charset="0"/>
              <a:ea typeface="微软雅黑" pitchFamily="34" charset="-122"/>
              <a:cs typeface="Arial" pitchFamily="34" charset="0"/>
              <a:sym typeface="Calibri" pitchFamily="34" charset="0"/>
            </a:endParaRPr>
          </a:p>
          <a:p>
            <a:pPr marL="285506" lvl="1" indent="-285506" defTabSz="801001" eaLnBrk="0" hangingPunct="0">
              <a:lnSpc>
                <a:spcPct val="150000"/>
              </a:lnSpc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灵活开放网络操作系统：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华智达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ANOS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SONiC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开源软件商用化完善与增强。组件仓库发布模式，支持多场景、多产品形态；统一业务配置管理，提供开放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gRPC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接口，支可集成第三方网管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506" lvl="1" indent="-285506" defTabSz="801001" eaLnBrk="0" hangingPunct="0">
              <a:lnSpc>
                <a:spcPct val="150000"/>
              </a:lnSpc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大容量</a:t>
            </a:r>
            <a:r>
              <a:rPr lang="en-US" altLang="zh-CN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高性能产品，集成第三方交换机：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华智达提供多系列交换机产品，提供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GE/10GE/25GE/100GE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等多种接口；开放网络生态，可集成第三方白盒交换机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7D0C3F0E-70DD-42AC-BA62-02B5A26C0495}"/>
              </a:ext>
            </a:extLst>
          </p:cNvPr>
          <p:cNvSpPr txBox="1"/>
          <p:nvPr/>
        </p:nvSpPr>
        <p:spPr>
          <a:xfrm>
            <a:off x="2474367" y="3970428"/>
            <a:ext cx="720000" cy="24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</a:rPr>
              <a:t>VPN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387D1A7-7CCC-4FDE-A614-2405CEB6B9A6}"/>
              </a:ext>
            </a:extLst>
          </p:cNvPr>
          <p:cNvSpPr txBox="1"/>
          <p:nvPr/>
        </p:nvSpPr>
        <p:spPr>
          <a:xfrm>
            <a:off x="3087061" y="3972813"/>
            <a:ext cx="720000" cy="24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</a:rPr>
              <a:t>FRR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8A5FE25-3DB1-48BD-99B4-41CD386BB4B6}"/>
              </a:ext>
            </a:extLst>
          </p:cNvPr>
          <p:cNvSpPr txBox="1"/>
          <p:nvPr/>
        </p:nvSpPr>
        <p:spPr>
          <a:xfrm>
            <a:off x="1804112" y="3967777"/>
            <a:ext cx="720000" cy="24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r>
              <a:rPr lang="en-US" altLang="zh-CN" sz="1050" b="1" dirty="0">
                <a:solidFill>
                  <a:schemeClr val="bg1"/>
                </a:solidFill>
              </a:rPr>
              <a:t>OAM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945A2003-2226-4D3D-BADB-7459409EEE6C}"/>
              </a:ext>
            </a:extLst>
          </p:cNvPr>
          <p:cNvSpPr txBox="1"/>
          <p:nvPr/>
        </p:nvSpPr>
        <p:spPr>
          <a:xfrm>
            <a:off x="3553851" y="3970918"/>
            <a:ext cx="720000" cy="24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</a:rPr>
              <a:t>监控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993F210E-6646-43CF-AC37-EA852B05613A}"/>
              </a:ext>
            </a:extLst>
          </p:cNvPr>
          <p:cNvSpPr/>
          <p:nvPr/>
        </p:nvSpPr>
        <p:spPr>
          <a:xfrm>
            <a:off x="662264" y="1265144"/>
            <a:ext cx="5188808" cy="4672881"/>
          </a:xfrm>
          <a:prstGeom prst="roundRect">
            <a:avLst>
              <a:gd name="adj" fmla="val 46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6" name="圆角矩形 3">
            <a:extLst>
              <a:ext uri="{FF2B5EF4-FFF2-40B4-BE49-F238E27FC236}">
                <a16:creationId xmlns:a16="http://schemas.microsoft.com/office/drawing/2014/main" id="{E73AB118-1A81-49EF-A2A5-1AC2A39570C9}"/>
              </a:ext>
            </a:extLst>
          </p:cNvPr>
          <p:cNvSpPr/>
          <p:nvPr/>
        </p:nvSpPr>
        <p:spPr bwMode="auto">
          <a:xfrm>
            <a:off x="1050501" y="3091441"/>
            <a:ext cx="3210911" cy="1099697"/>
          </a:xfrm>
          <a:prstGeom prst="roundRect">
            <a:avLst/>
          </a:prstGeom>
          <a:solidFill>
            <a:schemeClr val="accent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933" tIns="121966" rIns="243933" bIns="121966" rtlCol="0" anchor="ctr"/>
          <a:lstStyle/>
          <a:p>
            <a:pPr algn="ctr"/>
            <a:endParaRPr lang="zh-CN" altLang="en-US" sz="100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B96A66C-49E9-4CDF-A633-031887F6DDFA}"/>
              </a:ext>
            </a:extLst>
          </p:cNvPr>
          <p:cNvSpPr txBox="1"/>
          <p:nvPr/>
        </p:nvSpPr>
        <p:spPr>
          <a:xfrm>
            <a:off x="1429738" y="3885128"/>
            <a:ext cx="720000" cy="24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</a:rPr>
              <a:t>协议平台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D80403C-6291-4112-9073-E2C49B947875}"/>
              </a:ext>
            </a:extLst>
          </p:cNvPr>
          <p:cNvSpPr txBox="1"/>
          <p:nvPr/>
        </p:nvSpPr>
        <p:spPr>
          <a:xfrm>
            <a:off x="2341022" y="3561562"/>
            <a:ext cx="720000" cy="24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</a:rPr>
              <a:t>系统管理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E71890C-19D1-4161-BA28-0126DF62EEBE}"/>
              </a:ext>
            </a:extLst>
          </p:cNvPr>
          <p:cNvSpPr txBox="1"/>
          <p:nvPr/>
        </p:nvSpPr>
        <p:spPr>
          <a:xfrm>
            <a:off x="2337555" y="3885127"/>
            <a:ext cx="720000" cy="24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</a:rPr>
              <a:t>业务支撑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8099CDF6-88EA-4A21-9126-D38F9EBDA3A0}"/>
              </a:ext>
            </a:extLst>
          </p:cNvPr>
          <p:cNvSpPr txBox="1"/>
          <p:nvPr/>
        </p:nvSpPr>
        <p:spPr>
          <a:xfrm>
            <a:off x="1429775" y="3561563"/>
            <a:ext cx="720000" cy="24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</a:rPr>
              <a:t>应用</a:t>
            </a:r>
            <a:r>
              <a:rPr lang="en-US" altLang="zh-CN" sz="1050" b="1" dirty="0">
                <a:solidFill>
                  <a:schemeClr val="bg1"/>
                </a:solidFill>
              </a:rPr>
              <a:t>APP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99884861-029C-4B6E-A089-F58F5C7858A7}"/>
              </a:ext>
            </a:extLst>
          </p:cNvPr>
          <p:cNvSpPr txBox="1"/>
          <p:nvPr/>
        </p:nvSpPr>
        <p:spPr>
          <a:xfrm>
            <a:off x="3219337" y="3540414"/>
            <a:ext cx="720000" cy="24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</a:rPr>
              <a:t>操作维护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4136345A-1A43-404C-8C5F-4D80C496FA86}"/>
              </a:ext>
            </a:extLst>
          </p:cNvPr>
          <p:cNvSpPr/>
          <p:nvPr/>
        </p:nvSpPr>
        <p:spPr>
          <a:xfrm>
            <a:off x="1541060" y="2994254"/>
            <a:ext cx="1764059" cy="51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110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</a:rPr>
              <a:t>华智达</a:t>
            </a:r>
            <a:r>
              <a:rPr lang="en-US" altLang="zh-CN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</a:rPr>
              <a:t>ANOS</a:t>
            </a:r>
            <a:endParaRPr lang="zh-CN" altLang="en-US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FE79EDE1-C1E7-4BE0-A897-A73CC9FD09EE}"/>
              </a:ext>
            </a:extLst>
          </p:cNvPr>
          <p:cNvGrpSpPr/>
          <p:nvPr/>
        </p:nvGrpSpPr>
        <p:grpSpPr>
          <a:xfrm>
            <a:off x="2446501" y="1545050"/>
            <a:ext cx="1752861" cy="748737"/>
            <a:chOff x="4909292" y="1468234"/>
            <a:chExt cx="2008149" cy="696817"/>
          </a:xfrm>
        </p:grpSpPr>
        <p:sp>
          <p:nvSpPr>
            <p:cNvPr id="219" name="Freeform 8">
              <a:extLst>
                <a:ext uri="{FF2B5EF4-FFF2-40B4-BE49-F238E27FC236}">
                  <a16:creationId xmlns:a16="http://schemas.microsoft.com/office/drawing/2014/main" id="{3F422423-55A9-40B6-B418-0E213ABC6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9292" y="1468234"/>
              <a:ext cx="2008149" cy="696817"/>
            </a:xfrm>
            <a:custGeom>
              <a:avLst/>
              <a:gdLst/>
              <a:ahLst/>
              <a:cxnLst>
                <a:cxn ang="0">
                  <a:pos x="5492" y="1876"/>
                </a:cxn>
                <a:cxn ang="0">
                  <a:pos x="5426" y="1682"/>
                </a:cxn>
                <a:cxn ang="0">
                  <a:pos x="5326" y="1506"/>
                </a:cxn>
                <a:cxn ang="0">
                  <a:pos x="5198" y="1350"/>
                </a:cxn>
                <a:cxn ang="0">
                  <a:pos x="5046" y="1220"/>
                </a:cxn>
                <a:cxn ang="0">
                  <a:pos x="4874" y="1116"/>
                </a:cxn>
                <a:cxn ang="0">
                  <a:pos x="4682" y="1042"/>
                </a:cxn>
                <a:cxn ang="0">
                  <a:pos x="4476" y="1004"/>
                </a:cxn>
                <a:cxn ang="0">
                  <a:pos x="4302" y="1002"/>
                </a:cxn>
                <a:cxn ang="0">
                  <a:pos x="4184" y="898"/>
                </a:cxn>
                <a:cxn ang="0">
                  <a:pos x="4060" y="694"/>
                </a:cxn>
                <a:cxn ang="0">
                  <a:pos x="3908" y="512"/>
                </a:cxn>
                <a:cxn ang="0">
                  <a:pos x="3732" y="352"/>
                </a:cxn>
                <a:cxn ang="0">
                  <a:pos x="3534" y="218"/>
                </a:cxn>
                <a:cxn ang="0">
                  <a:pos x="3316" y="114"/>
                </a:cxn>
                <a:cxn ang="0">
                  <a:pos x="3084" y="42"/>
                </a:cxn>
                <a:cxn ang="0">
                  <a:pos x="2838" y="4"/>
                </a:cxn>
                <a:cxn ang="0">
                  <a:pos x="2630" y="2"/>
                </a:cxn>
                <a:cxn ang="0">
                  <a:pos x="2318" y="46"/>
                </a:cxn>
                <a:cxn ang="0">
                  <a:pos x="2026" y="146"/>
                </a:cxn>
                <a:cxn ang="0">
                  <a:pos x="1764" y="296"/>
                </a:cxn>
                <a:cxn ang="0">
                  <a:pos x="1532" y="490"/>
                </a:cxn>
                <a:cxn ang="0">
                  <a:pos x="1340" y="724"/>
                </a:cxn>
                <a:cxn ang="0">
                  <a:pos x="1194" y="988"/>
                </a:cxn>
                <a:cxn ang="0">
                  <a:pos x="1096" y="1280"/>
                </a:cxn>
                <a:cxn ang="0">
                  <a:pos x="1058" y="1514"/>
                </a:cxn>
                <a:cxn ang="0">
                  <a:pos x="908" y="1500"/>
                </a:cxn>
                <a:cxn ang="0">
                  <a:pos x="770" y="1510"/>
                </a:cxn>
                <a:cxn ang="0">
                  <a:pos x="596" y="1556"/>
                </a:cxn>
                <a:cxn ang="0">
                  <a:pos x="436" y="1632"/>
                </a:cxn>
                <a:cxn ang="0">
                  <a:pos x="296" y="1736"/>
                </a:cxn>
                <a:cxn ang="0">
                  <a:pos x="180" y="1864"/>
                </a:cxn>
                <a:cxn ang="0">
                  <a:pos x="90" y="2014"/>
                </a:cxn>
                <a:cxn ang="0">
                  <a:pos x="28" y="2182"/>
                </a:cxn>
                <a:cxn ang="0">
                  <a:pos x="0" y="2362"/>
                </a:cxn>
                <a:cxn ang="0">
                  <a:pos x="4" y="2500"/>
                </a:cxn>
                <a:cxn ang="0">
                  <a:pos x="40" y="2678"/>
                </a:cxn>
                <a:cxn ang="0">
                  <a:pos x="110" y="2840"/>
                </a:cxn>
                <a:cxn ang="0">
                  <a:pos x="206" y="2986"/>
                </a:cxn>
                <a:cxn ang="0">
                  <a:pos x="330" y="3108"/>
                </a:cxn>
                <a:cxn ang="0">
                  <a:pos x="474" y="3206"/>
                </a:cxn>
                <a:cxn ang="0">
                  <a:pos x="638" y="3276"/>
                </a:cxn>
                <a:cxn ang="0">
                  <a:pos x="814" y="3312"/>
                </a:cxn>
                <a:cxn ang="0">
                  <a:pos x="5486" y="3316"/>
                </a:cxn>
                <a:cxn ang="0">
                  <a:pos x="5620" y="3302"/>
                </a:cxn>
                <a:cxn ang="0">
                  <a:pos x="5746" y="3264"/>
                </a:cxn>
                <a:cxn ang="0">
                  <a:pos x="5860" y="3202"/>
                </a:cxn>
                <a:cxn ang="0">
                  <a:pos x="5958" y="3120"/>
                </a:cxn>
                <a:cxn ang="0">
                  <a:pos x="6040" y="3022"/>
                </a:cxn>
                <a:cxn ang="0">
                  <a:pos x="6102" y="2908"/>
                </a:cxn>
                <a:cxn ang="0">
                  <a:pos x="6140" y="2782"/>
                </a:cxn>
                <a:cxn ang="0">
                  <a:pos x="6154" y="2646"/>
                </a:cxn>
                <a:cxn ang="0">
                  <a:pos x="6146" y="2548"/>
                </a:cxn>
                <a:cxn ang="0">
                  <a:pos x="6116" y="2422"/>
                </a:cxn>
                <a:cxn ang="0">
                  <a:pos x="6062" y="2308"/>
                </a:cxn>
                <a:cxn ang="0">
                  <a:pos x="5988" y="2206"/>
                </a:cxn>
                <a:cxn ang="0">
                  <a:pos x="5898" y="2120"/>
                </a:cxn>
                <a:cxn ang="0">
                  <a:pos x="5792" y="2054"/>
                </a:cxn>
                <a:cxn ang="0">
                  <a:pos x="5674" y="2006"/>
                </a:cxn>
                <a:cxn ang="0">
                  <a:pos x="5546" y="1982"/>
                </a:cxn>
              </a:cxnLst>
              <a:rect l="0" t="0" r="r" b="b"/>
              <a:pathLst>
                <a:path w="6154" h="3316">
                  <a:moveTo>
                    <a:pt x="5512" y="1980"/>
                  </a:moveTo>
                  <a:lnTo>
                    <a:pt x="5512" y="1980"/>
                  </a:lnTo>
                  <a:lnTo>
                    <a:pt x="5504" y="1928"/>
                  </a:lnTo>
                  <a:lnTo>
                    <a:pt x="5492" y="1876"/>
                  </a:lnTo>
                  <a:lnTo>
                    <a:pt x="5478" y="1826"/>
                  </a:lnTo>
                  <a:lnTo>
                    <a:pt x="5462" y="1778"/>
                  </a:lnTo>
                  <a:lnTo>
                    <a:pt x="5446" y="1730"/>
                  </a:lnTo>
                  <a:lnTo>
                    <a:pt x="5426" y="1682"/>
                  </a:lnTo>
                  <a:lnTo>
                    <a:pt x="5404" y="1636"/>
                  </a:lnTo>
                  <a:lnTo>
                    <a:pt x="5380" y="1592"/>
                  </a:lnTo>
                  <a:lnTo>
                    <a:pt x="5354" y="1548"/>
                  </a:lnTo>
                  <a:lnTo>
                    <a:pt x="5326" y="1506"/>
                  </a:lnTo>
                  <a:lnTo>
                    <a:pt x="5296" y="1466"/>
                  </a:lnTo>
                  <a:lnTo>
                    <a:pt x="5266" y="1426"/>
                  </a:lnTo>
                  <a:lnTo>
                    <a:pt x="5234" y="1388"/>
                  </a:lnTo>
                  <a:lnTo>
                    <a:pt x="5198" y="1350"/>
                  </a:lnTo>
                  <a:lnTo>
                    <a:pt x="5162" y="1316"/>
                  </a:lnTo>
                  <a:lnTo>
                    <a:pt x="5126" y="1282"/>
                  </a:lnTo>
                  <a:lnTo>
                    <a:pt x="5086" y="1250"/>
                  </a:lnTo>
                  <a:lnTo>
                    <a:pt x="5046" y="1220"/>
                  </a:lnTo>
                  <a:lnTo>
                    <a:pt x="5006" y="1190"/>
                  </a:lnTo>
                  <a:lnTo>
                    <a:pt x="4962" y="1164"/>
                  </a:lnTo>
                  <a:lnTo>
                    <a:pt x="4918" y="1138"/>
                  </a:lnTo>
                  <a:lnTo>
                    <a:pt x="4874" y="1116"/>
                  </a:lnTo>
                  <a:lnTo>
                    <a:pt x="4826" y="1094"/>
                  </a:lnTo>
                  <a:lnTo>
                    <a:pt x="4780" y="1074"/>
                  </a:lnTo>
                  <a:lnTo>
                    <a:pt x="4732" y="1058"/>
                  </a:lnTo>
                  <a:lnTo>
                    <a:pt x="4682" y="1042"/>
                  </a:lnTo>
                  <a:lnTo>
                    <a:pt x="4632" y="1030"/>
                  </a:lnTo>
                  <a:lnTo>
                    <a:pt x="4580" y="1020"/>
                  </a:lnTo>
                  <a:lnTo>
                    <a:pt x="4528" y="1010"/>
                  </a:lnTo>
                  <a:lnTo>
                    <a:pt x="4476" y="1004"/>
                  </a:lnTo>
                  <a:lnTo>
                    <a:pt x="4422" y="1002"/>
                  </a:lnTo>
                  <a:lnTo>
                    <a:pt x="4368" y="1000"/>
                  </a:lnTo>
                  <a:lnTo>
                    <a:pt x="4368" y="1000"/>
                  </a:lnTo>
                  <a:lnTo>
                    <a:pt x="4302" y="1002"/>
                  </a:lnTo>
                  <a:lnTo>
                    <a:pt x="4236" y="1008"/>
                  </a:lnTo>
                  <a:lnTo>
                    <a:pt x="4236" y="1008"/>
                  </a:lnTo>
                  <a:lnTo>
                    <a:pt x="4212" y="952"/>
                  </a:lnTo>
                  <a:lnTo>
                    <a:pt x="4184" y="898"/>
                  </a:lnTo>
                  <a:lnTo>
                    <a:pt x="4156" y="846"/>
                  </a:lnTo>
                  <a:lnTo>
                    <a:pt x="4126" y="794"/>
                  </a:lnTo>
                  <a:lnTo>
                    <a:pt x="4094" y="744"/>
                  </a:lnTo>
                  <a:lnTo>
                    <a:pt x="4060" y="694"/>
                  </a:lnTo>
                  <a:lnTo>
                    <a:pt x="4024" y="646"/>
                  </a:lnTo>
                  <a:lnTo>
                    <a:pt x="3988" y="600"/>
                  </a:lnTo>
                  <a:lnTo>
                    <a:pt x="3948" y="554"/>
                  </a:lnTo>
                  <a:lnTo>
                    <a:pt x="3908" y="512"/>
                  </a:lnTo>
                  <a:lnTo>
                    <a:pt x="3866" y="470"/>
                  </a:lnTo>
                  <a:lnTo>
                    <a:pt x="3822" y="428"/>
                  </a:lnTo>
                  <a:lnTo>
                    <a:pt x="3778" y="390"/>
                  </a:lnTo>
                  <a:lnTo>
                    <a:pt x="3732" y="352"/>
                  </a:lnTo>
                  <a:lnTo>
                    <a:pt x="3684" y="316"/>
                  </a:lnTo>
                  <a:lnTo>
                    <a:pt x="3636" y="282"/>
                  </a:lnTo>
                  <a:lnTo>
                    <a:pt x="3586" y="248"/>
                  </a:lnTo>
                  <a:lnTo>
                    <a:pt x="3534" y="218"/>
                  </a:lnTo>
                  <a:lnTo>
                    <a:pt x="3482" y="190"/>
                  </a:lnTo>
                  <a:lnTo>
                    <a:pt x="3428" y="162"/>
                  </a:lnTo>
                  <a:lnTo>
                    <a:pt x="3372" y="138"/>
                  </a:lnTo>
                  <a:lnTo>
                    <a:pt x="3316" y="114"/>
                  </a:lnTo>
                  <a:lnTo>
                    <a:pt x="3260" y="92"/>
                  </a:lnTo>
                  <a:lnTo>
                    <a:pt x="3202" y="74"/>
                  </a:lnTo>
                  <a:lnTo>
                    <a:pt x="3144" y="56"/>
                  </a:lnTo>
                  <a:lnTo>
                    <a:pt x="3084" y="42"/>
                  </a:lnTo>
                  <a:lnTo>
                    <a:pt x="3024" y="30"/>
                  </a:lnTo>
                  <a:lnTo>
                    <a:pt x="2962" y="18"/>
                  </a:lnTo>
                  <a:lnTo>
                    <a:pt x="2900" y="10"/>
                  </a:lnTo>
                  <a:lnTo>
                    <a:pt x="2838" y="4"/>
                  </a:lnTo>
                  <a:lnTo>
                    <a:pt x="2774" y="0"/>
                  </a:lnTo>
                  <a:lnTo>
                    <a:pt x="2710" y="0"/>
                  </a:lnTo>
                  <a:lnTo>
                    <a:pt x="2710" y="0"/>
                  </a:lnTo>
                  <a:lnTo>
                    <a:pt x="2630" y="2"/>
                  </a:lnTo>
                  <a:lnTo>
                    <a:pt x="2550" y="8"/>
                  </a:lnTo>
                  <a:lnTo>
                    <a:pt x="2472" y="16"/>
                  </a:lnTo>
                  <a:lnTo>
                    <a:pt x="2394" y="30"/>
                  </a:lnTo>
                  <a:lnTo>
                    <a:pt x="2318" y="46"/>
                  </a:lnTo>
                  <a:lnTo>
                    <a:pt x="2242" y="66"/>
                  </a:lnTo>
                  <a:lnTo>
                    <a:pt x="2168" y="90"/>
                  </a:lnTo>
                  <a:lnTo>
                    <a:pt x="2096" y="116"/>
                  </a:lnTo>
                  <a:lnTo>
                    <a:pt x="2026" y="146"/>
                  </a:lnTo>
                  <a:lnTo>
                    <a:pt x="1958" y="180"/>
                  </a:lnTo>
                  <a:lnTo>
                    <a:pt x="1892" y="216"/>
                  </a:lnTo>
                  <a:lnTo>
                    <a:pt x="1826" y="256"/>
                  </a:lnTo>
                  <a:lnTo>
                    <a:pt x="1764" y="296"/>
                  </a:lnTo>
                  <a:lnTo>
                    <a:pt x="1702" y="342"/>
                  </a:lnTo>
                  <a:lnTo>
                    <a:pt x="1644" y="388"/>
                  </a:lnTo>
                  <a:lnTo>
                    <a:pt x="1586" y="438"/>
                  </a:lnTo>
                  <a:lnTo>
                    <a:pt x="1532" y="490"/>
                  </a:lnTo>
                  <a:lnTo>
                    <a:pt x="1480" y="546"/>
                  </a:lnTo>
                  <a:lnTo>
                    <a:pt x="1432" y="602"/>
                  </a:lnTo>
                  <a:lnTo>
                    <a:pt x="1386" y="662"/>
                  </a:lnTo>
                  <a:lnTo>
                    <a:pt x="1340" y="724"/>
                  </a:lnTo>
                  <a:lnTo>
                    <a:pt x="1300" y="786"/>
                  </a:lnTo>
                  <a:lnTo>
                    <a:pt x="1262" y="852"/>
                  </a:lnTo>
                  <a:lnTo>
                    <a:pt x="1226" y="920"/>
                  </a:lnTo>
                  <a:lnTo>
                    <a:pt x="1194" y="988"/>
                  </a:lnTo>
                  <a:lnTo>
                    <a:pt x="1164" y="1058"/>
                  </a:lnTo>
                  <a:lnTo>
                    <a:pt x="1138" y="1132"/>
                  </a:lnTo>
                  <a:lnTo>
                    <a:pt x="1116" y="1204"/>
                  </a:lnTo>
                  <a:lnTo>
                    <a:pt x="1096" y="1280"/>
                  </a:lnTo>
                  <a:lnTo>
                    <a:pt x="1080" y="1356"/>
                  </a:lnTo>
                  <a:lnTo>
                    <a:pt x="1068" y="1434"/>
                  </a:lnTo>
                  <a:lnTo>
                    <a:pt x="1058" y="1514"/>
                  </a:lnTo>
                  <a:lnTo>
                    <a:pt x="1058" y="1514"/>
                  </a:lnTo>
                  <a:lnTo>
                    <a:pt x="1022" y="1508"/>
                  </a:lnTo>
                  <a:lnTo>
                    <a:pt x="984" y="1504"/>
                  </a:lnTo>
                  <a:lnTo>
                    <a:pt x="946" y="1500"/>
                  </a:lnTo>
                  <a:lnTo>
                    <a:pt x="908" y="1500"/>
                  </a:lnTo>
                  <a:lnTo>
                    <a:pt x="908" y="1500"/>
                  </a:lnTo>
                  <a:lnTo>
                    <a:pt x="860" y="1502"/>
                  </a:lnTo>
                  <a:lnTo>
                    <a:pt x="814" y="1504"/>
                  </a:lnTo>
                  <a:lnTo>
                    <a:pt x="770" y="1510"/>
                  </a:lnTo>
                  <a:lnTo>
                    <a:pt x="724" y="1518"/>
                  </a:lnTo>
                  <a:lnTo>
                    <a:pt x="680" y="1528"/>
                  </a:lnTo>
                  <a:lnTo>
                    <a:pt x="638" y="1540"/>
                  </a:lnTo>
                  <a:lnTo>
                    <a:pt x="596" y="1556"/>
                  </a:lnTo>
                  <a:lnTo>
                    <a:pt x="554" y="1572"/>
                  </a:lnTo>
                  <a:lnTo>
                    <a:pt x="514" y="1590"/>
                  </a:lnTo>
                  <a:lnTo>
                    <a:pt x="474" y="1610"/>
                  </a:lnTo>
                  <a:lnTo>
                    <a:pt x="436" y="1632"/>
                  </a:lnTo>
                  <a:lnTo>
                    <a:pt x="400" y="1656"/>
                  </a:lnTo>
                  <a:lnTo>
                    <a:pt x="364" y="1680"/>
                  </a:lnTo>
                  <a:lnTo>
                    <a:pt x="330" y="1708"/>
                  </a:lnTo>
                  <a:lnTo>
                    <a:pt x="296" y="1736"/>
                  </a:lnTo>
                  <a:lnTo>
                    <a:pt x="266" y="1766"/>
                  </a:lnTo>
                  <a:lnTo>
                    <a:pt x="236" y="1798"/>
                  </a:lnTo>
                  <a:lnTo>
                    <a:pt x="206" y="1830"/>
                  </a:lnTo>
                  <a:lnTo>
                    <a:pt x="180" y="1864"/>
                  </a:lnTo>
                  <a:lnTo>
                    <a:pt x="154" y="1900"/>
                  </a:lnTo>
                  <a:lnTo>
                    <a:pt x="130" y="1938"/>
                  </a:lnTo>
                  <a:lnTo>
                    <a:pt x="110" y="1976"/>
                  </a:lnTo>
                  <a:lnTo>
                    <a:pt x="90" y="2014"/>
                  </a:lnTo>
                  <a:lnTo>
                    <a:pt x="70" y="2054"/>
                  </a:lnTo>
                  <a:lnTo>
                    <a:pt x="54" y="2096"/>
                  </a:lnTo>
                  <a:lnTo>
                    <a:pt x="40" y="2138"/>
                  </a:lnTo>
                  <a:lnTo>
                    <a:pt x="28" y="2182"/>
                  </a:lnTo>
                  <a:lnTo>
                    <a:pt x="18" y="2224"/>
                  </a:lnTo>
                  <a:lnTo>
                    <a:pt x="10" y="2270"/>
                  </a:lnTo>
                  <a:lnTo>
                    <a:pt x="4" y="2316"/>
                  </a:lnTo>
                  <a:lnTo>
                    <a:pt x="0" y="2362"/>
                  </a:lnTo>
                  <a:lnTo>
                    <a:pt x="0" y="2408"/>
                  </a:lnTo>
                  <a:lnTo>
                    <a:pt x="0" y="2408"/>
                  </a:lnTo>
                  <a:lnTo>
                    <a:pt x="0" y="2454"/>
                  </a:lnTo>
                  <a:lnTo>
                    <a:pt x="4" y="2500"/>
                  </a:lnTo>
                  <a:lnTo>
                    <a:pt x="10" y="2546"/>
                  </a:lnTo>
                  <a:lnTo>
                    <a:pt x="18" y="2590"/>
                  </a:lnTo>
                  <a:lnTo>
                    <a:pt x="28" y="2634"/>
                  </a:lnTo>
                  <a:lnTo>
                    <a:pt x="40" y="2678"/>
                  </a:lnTo>
                  <a:lnTo>
                    <a:pt x="54" y="2720"/>
                  </a:lnTo>
                  <a:lnTo>
                    <a:pt x="70" y="2762"/>
                  </a:lnTo>
                  <a:lnTo>
                    <a:pt x="90" y="2802"/>
                  </a:lnTo>
                  <a:lnTo>
                    <a:pt x="110" y="2840"/>
                  </a:lnTo>
                  <a:lnTo>
                    <a:pt x="130" y="2878"/>
                  </a:lnTo>
                  <a:lnTo>
                    <a:pt x="154" y="2916"/>
                  </a:lnTo>
                  <a:lnTo>
                    <a:pt x="180" y="2952"/>
                  </a:lnTo>
                  <a:lnTo>
                    <a:pt x="206" y="2986"/>
                  </a:lnTo>
                  <a:lnTo>
                    <a:pt x="236" y="3018"/>
                  </a:lnTo>
                  <a:lnTo>
                    <a:pt x="266" y="3050"/>
                  </a:lnTo>
                  <a:lnTo>
                    <a:pt x="296" y="3080"/>
                  </a:lnTo>
                  <a:lnTo>
                    <a:pt x="330" y="3108"/>
                  </a:lnTo>
                  <a:lnTo>
                    <a:pt x="364" y="3136"/>
                  </a:lnTo>
                  <a:lnTo>
                    <a:pt x="400" y="3160"/>
                  </a:lnTo>
                  <a:lnTo>
                    <a:pt x="436" y="3184"/>
                  </a:lnTo>
                  <a:lnTo>
                    <a:pt x="474" y="3206"/>
                  </a:lnTo>
                  <a:lnTo>
                    <a:pt x="514" y="3226"/>
                  </a:lnTo>
                  <a:lnTo>
                    <a:pt x="554" y="3244"/>
                  </a:lnTo>
                  <a:lnTo>
                    <a:pt x="596" y="3260"/>
                  </a:lnTo>
                  <a:lnTo>
                    <a:pt x="638" y="3276"/>
                  </a:lnTo>
                  <a:lnTo>
                    <a:pt x="680" y="3288"/>
                  </a:lnTo>
                  <a:lnTo>
                    <a:pt x="724" y="3298"/>
                  </a:lnTo>
                  <a:lnTo>
                    <a:pt x="770" y="3306"/>
                  </a:lnTo>
                  <a:lnTo>
                    <a:pt x="814" y="3312"/>
                  </a:lnTo>
                  <a:lnTo>
                    <a:pt x="860" y="3314"/>
                  </a:lnTo>
                  <a:lnTo>
                    <a:pt x="908" y="3316"/>
                  </a:lnTo>
                  <a:lnTo>
                    <a:pt x="5486" y="3316"/>
                  </a:lnTo>
                  <a:lnTo>
                    <a:pt x="5486" y="3316"/>
                  </a:lnTo>
                  <a:lnTo>
                    <a:pt x="5520" y="3316"/>
                  </a:lnTo>
                  <a:lnTo>
                    <a:pt x="5554" y="3312"/>
                  </a:lnTo>
                  <a:lnTo>
                    <a:pt x="5588" y="3308"/>
                  </a:lnTo>
                  <a:lnTo>
                    <a:pt x="5620" y="3302"/>
                  </a:lnTo>
                  <a:lnTo>
                    <a:pt x="5652" y="3294"/>
                  </a:lnTo>
                  <a:lnTo>
                    <a:pt x="5684" y="3286"/>
                  </a:lnTo>
                  <a:lnTo>
                    <a:pt x="5716" y="3276"/>
                  </a:lnTo>
                  <a:lnTo>
                    <a:pt x="5746" y="3264"/>
                  </a:lnTo>
                  <a:lnTo>
                    <a:pt x="5776" y="3250"/>
                  </a:lnTo>
                  <a:lnTo>
                    <a:pt x="5804" y="3236"/>
                  </a:lnTo>
                  <a:lnTo>
                    <a:pt x="5832" y="3220"/>
                  </a:lnTo>
                  <a:lnTo>
                    <a:pt x="5860" y="3202"/>
                  </a:lnTo>
                  <a:lnTo>
                    <a:pt x="5886" y="3184"/>
                  </a:lnTo>
                  <a:lnTo>
                    <a:pt x="5910" y="3164"/>
                  </a:lnTo>
                  <a:lnTo>
                    <a:pt x="5934" y="3142"/>
                  </a:lnTo>
                  <a:lnTo>
                    <a:pt x="5958" y="3120"/>
                  </a:lnTo>
                  <a:lnTo>
                    <a:pt x="5980" y="3096"/>
                  </a:lnTo>
                  <a:lnTo>
                    <a:pt x="6002" y="3072"/>
                  </a:lnTo>
                  <a:lnTo>
                    <a:pt x="6022" y="3048"/>
                  </a:lnTo>
                  <a:lnTo>
                    <a:pt x="6040" y="3022"/>
                  </a:lnTo>
                  <a:lnTo>
                    <a:pt x="6058" y="2994"/>
                  </a:lnTo>
                  <a:lnTo>
                    <a:pt x="6074" y="2966"/>
                  </a:lnTo>
                  <a:lnTo>
                    <a:pt x="6088" y="2938"/>
                  </a:lnTo>
                  <a:lnTo>
                    <a:pt x="6102" y="2908"/>
                  </a:lnTo>
                  <a:lnTo>
                    <a:pt x="6114" y="2878"/>
                  </a:lnTo>
                  <a:lnTo>
                    <a:pt x="6124" y="2846"/>
                  </a:lnTo>
                  <a:lnTo>
                    <a:pt x="6134" y="2814"/>
                  </a:lnTo>
                  <a:lnTo>
                    <a:pt x="6140" y="2782"/>
                  </a:lnTo>
                  <a:lnTo>
                    <a:pt x="6146" y="2748"/>
                  </a:lnTo>
                  <a:lnTo>
                    <a:pt x="6150" y="2716"/>
                  </a:lnTo>
                  <a:lnTo>
                    <a:pt x="6154" y="2682"/>
                  </a:lnTo>
                  <a:lnTo>
                    <a:pt x="6154" y="2646"/>
                  </a:lnTo>
                  <a:lnTo>
                    <a:pt x="6154" y="2646"/>
                  </a:lnTo>
                  <a:lnTo>
                    <a:pt x="6154" y="2614"/>
                  </a:lnTo>
                  <a:lnTo>
                    <a:pt x="6150" y="2580"/>
                  </a:lnTo>
                  <a:lnTo>
                    <a:pt x="6146" y="2548"/>
                  </a:lnTo>
                  <a:lnTo>
                    <a:pt x="6142" y="2516"/>
                  </a:lnTo>
                  <a:lnTo>
                    <a:pt x="6134" y="2484"/>
                  </a:lnTo>
                  <a:lnTo>
                    <a:pt x="6126" y="2452"/>
                  </a:lnTo>
                  <a:lnTo>
                    <a:pt x="6116" y="2422"/>
                  </a:lnTo>
                  <a:lnTo>
                    <a:pt x="6104" y="2392"/>
                  </a:lnTo>
                  <a:lnTo>
                    <a:pt x="6092" y="2364"/>
                  </a:lnTo>
                  <a:lnTo>
                    <a:pt x="6078" y="2336"/>
                  </a:lnTo>
                  <a:lnTo>
                    <a:pt x="6062" y="2308"/>
                  </a:lnTo>
                  <a:lnTo>
                    <a:pt x="6046" y="2282"/>
                  </a:lnTo>
                  <a:lnTo>
                    <a:pt x="6028" y="2256"/>
                  </a:lnTo>
                  <a:lnTo>
                    <a:pt x="6008" y="2230"/>
                  </a:lnTo>
                  <a:lnTo>
                    <a:pt x="5988" y="2206"/>
                  </a:lnTo>
                  <a:lnTo>
                    <a:pt x="5968" y="2184"/>
                  </a:lnTo>
                  <a:lnTo>
                    <a:pt x="5946" y="2162"/>
                  </a:lnTo>
                  <a:lnTo>
                    <a:pt x="5922" y="2140"/>
                  </a:lnTo>
                  <a:lnTo>
                    <a:pt x="5898" y="2120"/>
                  </a:lnTo>
                  <a:lnTo>
                    <a:pt x="5872" y="2102"/>
                  </a:lnTo>
                  <a:lnTo>
                    <a:pt x="5846" y="2084"/>
                  </a:lnTo>
                  <a:lnTo>
                    <a:pt x="5820" y="2068"/>
                  </a:lnTo>
                  <a:lnTo>
                    <a:pt x="5792" y="2054"/>
                  </a:lnTo>
                  <a:lnTo>
                    <a:pt x="5764" y="2040"/>
                  </a:lnTo>
                  <a:lnTo>
                    <a:pt x="5734" y="2026"/>
                  </a:lnTo>
                  <a:lnTo>
                    <a:pt x="5704" y="2016"/>
                  </a:lnTo>
                  <a:lnTo>
                    <a:pt x="5674" y="2006"/>
                  </a:lnTo>
                  <a:lnTo>
                    <a:pt x="5642" y="1998"/>
                  </a:lnTo>
                  <a:lnTo>
                    <a:pt x="5612" y="1990"/>
                  </a:lnTo>
                  <a:lnTo>
                    <a:pt x="5578" y="1986"/>
                  </a:lnTo>
                  <a:lnTo>
                    <a:pt x="5546" y="1982"/>
                  </a:lnTo>
                  <a:lnTo>
                    <a:pt x="5512" y="1980"/>
                  </a:lnTo>
                  <a:lnTo>
                    <a:pt x="5512" y="198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3933" tIns="121966" rIns="243933" bIns="121966" rtlCol="0" anchor="ctr"/>
            <a:lstStyle/>
            <a:p>
              <a:pPr algn="ctr"/>
              <a:endParaRPr lang="en-US" altLang="zh-CN" sz="100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</a:endParaRP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ea typeface="微软雅黑" pitchFamily="34" charset="-122"/>
                  <a:cs typeface="Arial" pitchFamily="34" charset="0"/>
                </a:rPr>
                <a:t>ANPM/C</a:t>
              </a:r>
            </a:p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ea typeface="微软雅黑" pitchFamily="34" charset="-122"/>
                  <a:cs typeface="Arial" pitchFamily="34" charset="0"/>
                </a:rPr>
                <a:t>控制管理</a:t>
              </a:r>
            </a:p>
          </p:txBody>
        </p:sp>
        <p:pic>
          <p:nvPicPr>
            <p:cNvPr id="220" name="图形 219">
              <a:extLst>
                <a:ext uri="{FF2B5EF4-FFF2-40B4-BE49-F238E27FC236}">
                  <a16:creationId xmlns:a16="http://schemas.microsoft.com/office/drawing/2014/main" id="{37C8C4EB-EF10-413D-857D-AA7D19F65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98796" y="1683573"/>
              <a:ext cx="462897" cy="474469"/>
            </a:xfrm>
            <a:prstGeom prst="rect">
              <a:avLst/>
            </a:prstGeom>
          </p:spPr>
        </p:pic>
      </p:grpSp>
      <p:sp>
        <p:nvSpPr>
          <p:cNvPr id="142" name="文本框 141">
            <a:extLst>
              <a:ext uri="{FF2B5EF4-FFF2-40B4-BE49-F238E27FC236}">
                <a16:creationId xmlns:a16="http://schemas.microsoft.com/office/drawing/2014/main" id="{3AA3CE1D-A1AF-4D3A-B8AB-87B3BDE2D9F5}"/>
              </a:ext>
            </a:extLst>
          </p:cNvPr>
          <p:cNvSpPr txBox="1"/>
          <p:nvPr/>
        </p:nvSpPr>
        <p:spPr>
          <a:xfrm>
            <a:off x="3220174" y="3890233"/>
            <a:ext cx="720000" cy="24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</a:rPr>
              <a:t>转发业务</a:t>
            </a:r>
          </a:p>
        </p:txBody>
      </p:sp>
      <p:sp>
        <p:nvSpPr>
          <p:cNvPr id="143" name="圆角矩形 3">
            <a:extLst>
              <a:ext uri="{FF2B5EF4-FFF2-40B4-BE49-F238E27FC236}">
                <a16:creationId xmlns:a16="http://schemas.microsoft.com/office/drawing/2014/main" id="{9AC191D6-5BB7-4115-A936-3EEF8EE35D29}"/>
              </a:ext>
            </a:extLst>
          </p:cNvPr>
          <p:cNvSpPr/>
          <p:nvPr/>
        </p:nvSpPr>
        <p:spPr bwMode="auto">
          <a:xfrm>
            <a:off x="4475817" y="4577863"/>
            <a:ext cx="1225550" cy="844240"/>
          </a:xfrm>
          <a:prstGeom prst="roundRect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933" tIns="121966" rIns="243933" bIns="121966" rtlCol="0" anchor="ctr"/>
          <a:lstStyle/>
          <a:p>
            <a:pPr algn="ctr"/>
            <a:endParaRPr lang="zh-CN" altLang="en-US" sz="105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B8C0671B-EBD4-4136-8351-39CF206131C4}"/>
              </a:ext>
            </a:extLst>
          </p:cNvPr>
          <p:cNvSpPr/>
          <p:nvPr/>
        </p:nvSpPr>
        <p:spPr>
          <a:xfrm>
            <a:off x="4379306" y="4577863"/>
            <a:ext cx="1471765" cy="64488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933" tIns="121966" rIns="243933" bIns="121966" rtlCol="0" anchor="ctr"/>
          <a:lstStyle/>
          <a:p>
            <a:pPr algn="ctr"/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第三方交换机</a:t>
            </a: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48B50E42-B205-4F57-8774-429A5B844273}"/>
              </a:ext>
            </a:extLst>
          </p:cNvPr>
          <p:cNvSpPr/>
          <p:nvPr/>
        </p:nvSpPr>
        <p:spPr>
          <a:xfrm>
            <a:off x="4224114" y="2075010"/>
            <a:ext cx="9009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</a:t>
            </a:r>
          </a:p>
          <a:p>
            <a:pPr algn="ctr"/>
            <a:r>
              <a:rPr lang="en-US" altLang="zh-CN" sz="11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NetConf</a:t>
            </a:r>
            <a:endParaRPr lang="zh-CN" altLang="en-US" sz="11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ABC93A81-86E4-4CC2-8640-DF4321D200BE}"/>
              </a:ext>
            </a:extLst>
          </p:cNvPr>
          <p:cNvCxnSpPr>
            <a:cxnSpLocks/>
            <a:stCxn id="220" idx="3"/>
            <a:endCxn id="143" idx="0"/>
          </p:cNvCxnSpPr>
          <p:nvPr/>
        </p:nvCxnSpPr>
        <p:spPr>
          <a:xfrm>
            <a:off x="4150701" y="2031345"/>
            <a:ext cx="937891" cy="2546518"/>
          </a:xfrm>
          <a:prstGeom prst="bentConnector2">
            <a:avLst/>
          </a:prstGeom>
          <a:ln w="47625" cmpd="dbl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箭头: 下 151">
            <a:extLst>
              <a:ext uri="{FF2B5EF4-FFF2-40B4-BE49-F238E27FC236}">
                <a16:creationId xmlns:a16="http://schemas.microsoft.com/office/drawing/2014/main" id="{F9F4E3E5-76FB-4177-BFA7-859E6F2386C4}"/>
              </a:ext>
            </a:extLst>
          </p:cNvPr>
          <p:cNvSpPr/>
          <p:nvPr/>
        </p:nvSpPr>
        <p:spPr>
          <a:xfrm>
            <a:off x="2446501" y="4218719"/>
            <a:ext cx="284432" cy="393608"/>
          </a:xfrm>
          <a:prstGeom prst="downArrow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59" name="箭头: 下 158">
            <a:extLst>
              <a:ext uri="{FF2B5EF4-FFF2-40B4-BE49-F238E27FC236}">
                <a16:creationId xmlns:a16="http://schemas.microsoft.com/office/drawing/2014/main" id="{16F4C939-7999-4EA9-9594-DBD4D7B90B66}"/>
              </a:ext>
            </a:extLst>
          </p:cNvPr>
          <p:cNvSpPr/>
          <p:nvPr/>
        </p:nvSpPr>
        <p:spPr>
          <a:xfrm>
            <a:off x="2989854" y="2318437"/>
            <a:ext cx="139798" cy="557083"/>
          </a:xfrm>
          <a:prstGeom prst="downArrow">
            <a:avLst>
              <a:gd name="adj1" fmla="val 60146"/>
              <a:gd name="adj2" fmla="val 50000"/>
            </a:avLst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10DFFA00-E31A-4525-9E40-D75A03D284E4}"/>
              </a:ext>
            </a:extLst>
          </p:cNvPr>
          <p:cNvGrpSpPr/>
          <p:nvPr/>
        </p:nvGrpSpPr>
        <p:grpSpPr>
          <a:xfrm>
            <a:off x="3406232" y="2613983"/>
            <a:ext cx="1471765" cy="297357"/>
            <a:chOff x="7863575" y="279348"/>
            <a:chExt cx="1471765" cy="297357"/>
          </a:xfrm>
        </p:grpSpPr>
        <p:sp>
          <p:nvSpPr>
            <p:cNvPr id="217" name="圆角矩形 3">
              <a:extLst>
                <a:ext uri="{FF2B5EF4-FFF2-40B4-BE49-F238E27FC236}">
                  <a16:creationId xmlns:a16="http://schemas.microsoft.com/office/drawing/2014/main" id="{C1621FA3-45E5-4DD0-B870-C224D324A2F8}"/>
                </a:ext>
              </a:extLst>
            </p:cNvPr>
            <p:cNvSpPr/>
            <p:nvPr/>
          </p:nvSpPr>
          <p:spPr bwMode="auto">
            <a:xfrm>
              <a:off x="7960086" y="300614"/>
              <a:ext cx="1225550" cy="276091"/>
            </a:xfrm>
            <a:prstGeom prst="roundRect">
              <a:avLst/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3933" tIns="121966" rIns="243933" bIns="121966" rtlCol="0" anchor="ctr"/>
            <a:lstStyle/>
            <a:p>
              <a:pPr algn="ctr"/>
              <a:endParaRPr lang="zh-CN" altLang="en-US" sz="105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8363F317-3E10-46CA-A322-104B094ED2F8}"/>
                </a:ext>
              </a:extLst>
            </p:cNvPr>
            <p:cNvSpPr/>
            <p:nvPr/>
          </p:nvSpPr>
          <p:spPr>
            <a:xfrm>
              <a:off x="7863575" y="279348"/>
              <a:ext cx="1471765" cy="276091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3933" tIns="121966" rIns="243933" bIns="121966" rtlCol="0" anchor="ctr"/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第三方组件</a:t>
              </a:r>
            </a:p>
          </p:txBody>
        </p:sp>
      </p:grpSp>
      <p:sp>
        <p:nvSpPr>
          <p:cNvPr id="197" name="文本框 196">
            <a:extLst>
              <a:ext uri="{FF2B5EF4-FFF2-40B4-BE49-F238E27FC236}">
                <a16:creationId xmlns:a16="http://schemas.microsoft.com/office/drawing/2014/main" id="{D1C40135-CF71-4361-A70F-53BA7BBFF966}"/>
              </a:ext>
            </a:extLst>
          </p:cNvPr>
          <p:cNvSpPr txBox="1"/>
          <p:nvPr/>
        </p:nvSpPr>
        <p:spPr>
          <a:xfrm>
            <a:off x="3418752" y="3193528"/>
            <a:ext cx="720000" cy="24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altLang="zh-CN" sz="1050" b="1" dirty="0">
                <a:solidFill>
                  <a:schemeClr val="bg1"/>
                </a:solidFill>
              </a:rPr>
              <a:t>API</a:t>
            </a:r>
            <a:endParaRPr lang="zh-CN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198" name="连接符: 肘形 197">
            <a:extLst>
              <a:ext uri="{FF2B5EF4-FFF2-40B4-BE49-F238E27FC236}">
                <a16:creationId xmlns:a16="http://schemas.microsoft.com/office/drawing/2014/main" id="{41714DB9-1855-457E-B8B0-63FD20EA0C7C}"/>
              </a:ext>
            </a:extLst>
          </p:cNvPr>
          <p:cNvCxnSpPr>
            <a:stCxn id="218" idx="2"/>
            <a:endCxn id="197" idx="0"/>
          </p:cNvCxnSpPr>
          <p:nvPr/>
        </p:nvCxnSpPr>
        <p:spPr>
          <a:xfrm rot="5400000">
            <a:off x="3808707" y="2860120"/>
            <a:ext cx="303454" cy="363363"/>
          </a:xfrm>
          <a:prstGeom prst="bentConnector3">
            <a:avLst>
              <a:gd name="adj1" fmla="val 32480"/>
            </a:avLst>
          </a:prstGeom>
          <a:ln w="47625" cmpd="dbl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矩形 220">
            <a:extLst>
              <a:ext uri="{FF2B5EF4-FFF2-40B4-BE49-F238E27FC236}">
                <a16:creationId xmlns:a16="http://schemas.microsoft.com/office/drawing/2014/main" id="{15E71C1E-C03C-410F-9DBF-956843DC966C}"/>
              </a:ext>
            </a:extLst>
          </p:cNvPr>
          <p:cNvSpPr/>
          <p:nvPr/>
        </p:nvSpPr>
        <p:spPr>
          <a:xfrm>
            <a:off x="2355567" y="2407770"/>
            <a:ext cx="9009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gRPC</a:t>
            </a:r>
            <a:endParaRPr lang="zh-CN" altLang="en-US" sz="11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">
            <a:extLst>
              <a:ext uri="{FF2B5EF4-FFF2-40B4-BE49-F238E27FC236}">
                <a16:creationId xmlns:a16="http://schemas.microsoft.com/office/drawing/2014/main" id="{9DA8EF5E-2FE7-4C2F-B33A-447E4DEE26F7}"/>
              </a:ext>
            </a:extLst>
          </p:cNvPr>
          <p:cNvSpPr/>
          <p:nvPr/>
        </p:nvSpPr>
        <p:spPr bwMode="auto">
          <a:xfrm>
            <a:off x="743178" y="4584822"/>
            <a:ext cx="1192587" cy="844240"/>
          </a:xfrm>
          <a:prstGeom prst="round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933" tIns="121966" rIns="243933" bIns="121966" rtlCol="0" anchor="ctr"/>
          <a:lstStyle/>
          <a:p>
            <a:pPr algn="ctr"/>
            <a:endParaRPr lang="zh-CN" altLang="en-US" sz="105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1" name="圆角矩形 3">
            <a:extLst>
              <a:ext uri="{FF2B5EF4-FFF2-40B4-BE49-F238E27FC236}">
                <a16:creationId xmlns:a16="http://schemas.microsoft.com/office/drawing/2014/main" id="{B4AB7C54-914C-4FA8-BA3E-AAB89F3A9409}"/>
              </a:ext>
            </a:extLst>
          </p:cNvPr>
          <p:cNvSpPr/>
          <p:nvPr/>
        </p:nvSpPr>
        <p:spPr bwMode="auto">
          <a:xfrm>
            <a:off x="1943142" y="4584822"/>
            <a:ext cx="1327206" cy="844240"/>
          </a:xfrm>
          <a:prstGeom prst="round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933" tIns="121966" rIns="243933" bIns="121966" rtlCol="0" anchor="ctr"/>
          <a:lstStyle/>
          <a:p>
            <a:pPr algn="ctr"/>
            <a:endParaRPr lang="zh-CN" altLang="en-US" sz="105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2" name="圆角矩形 3">
            <a:extLst>
              <a:ext uri="{FF2B5EF4-FFF2-40B4-BE49-F238E27FC236}">
                <a16:creationId xmlns:a16="http://schemas.microsoft.com/office/drawing/2014/main" id="{6126F392-9F17-47D8-8299-394AB698494C}"/>
              </a:ext>
            </a:extLst>
          </p:cNvPr>
          <p:cNvSpPr/>
          <p:nvPr/>
        </p:nvSpPr>
        <p:spPr bwMode="auto">
          <a:xfrm>
            <a:off x="3280980" y="4584822"/>
            <a:ext cx="1182923" cy="844240"/>
          </a:xfrm>
          <a:prstGeom prst="round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933" tIns="121966" rIns="243933" bIns="121966" rtlCol="0" anchor="ctr"/>
          <a:lstStyle/>
          <a:p>
            <a:pPr algn="ctr"/>
            <a:endParaRPr lang="zh-CN" altLang="en-US" sz="105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015D200-B3B5-411B-8126-3BEA5030667F}"/>
              </a:ext>
            </a:extLst>
          </p:cNvPr>
          <p:cNvSpPr/>
          <p:nvPr/>
        </p:nvSpPr>
        <p:spPr>
          <a:xfrm>
            <a:off x="3269445" y="4587987"/>
            <a:ext cx="1265906" cy="64488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933" tIns="121966" rIns="243933" bIns="121966" rtlCol="0" anchor="ctr"/>
          <a:lstStyle/>
          <a:p>
            <a:pPr algn="ctr"/>
            <a:endParaRPr lang="en-US" altLang="zh-CN" sz="120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</a:rPr>
              <a:t>第三方</a:t>
            </a:r>
            <a:endParaRPr lang="en-US" altLang="zh-CN" sz="120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  <a:p>
            <a:pPr algn="ctr"/>
            <a:r>
              <a:rPr lang="zh-CN" altLang="en-US" sz="120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</a:rPr>
              <a:t>白盒交换机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7444C45-78B5-4E8D-A525-9D478597F333}"/>
              </a:ext>
            </a:extLst>
          </p:cNvPr>
          <p:cNvSpPr/>
          <p:nvPr/>
        </p:nvSpPr>
        <p:spPr>
          <a:xfrm>
            <a:off x="542838" y="4609472"/>
            <a:ext cx="1586321" cy="64488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933" tIns="121966" rIns="243933" bIns="121966" rtlCol="0" anchor="ctr"/>
          <a:lstStyle/>
          <a:p>
            <a:pPr algn="ctr"/>
            <a:endParaRPr lang="en-US" altLang="zh-CN" sz="120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  <a:p>
            <a:pPr algn="ctr"/>
            <a:r>
              <a:rPr lang="en-US" altLang="zh-CN" sz="120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</a:rPr>
              <a:t>ES</a:t>
            </a:r>
            <a:r>
              <a:rPr lang="zh-CN" altLang="en-US" sz="120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</a:rPr>
              <a:t>系列交换机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0C4542-6EF9-4DB8-8CA8-6C350228B837}"/>
              </a:ext>
            </a:extLst>
          </p:cNvPr>
          <p:cNvSpPr/>
          <p:nvPr/>
        </p:nvSpPr>
        <p:spPr>
          <a:xfrm>
            <a:off x="1837363" y="4609472"/>
            <a:ext cx="1581389" cy="64488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933" tIns="121966" rIns="243933" bIns="121966" rtlCol="0" anchor="ctr"/>
          <a:lstStyle/>
          <a:p>
            <a:pPr algn="ctr"/>
            <a:endParaRPr lang="en-US" altLang="zh-CN" sz="1200" b="1" dirty="0">
              <a:solidFill>
                <a:schemeClr val="bg1"/>
              </a:solidFill>
              <a:ea typeface="微软雅黑" pitchFamily="34" charset="-122"/>
              <a:cs typeface="Arial" pitchFamily="34" charset="0"/>
            </a:endParaRPr>
          </a:p>
          <a:p>
            <a:pPr algn="ctr"/>
            <a:r>
              <a:rPr lang="en-US" altLang="zh-CN" sz="120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</a:rPr>
              <a:t>CS</a:t>
            </a:r>
            <a:r>
              <a:rPr lang="zh-CN" altLang="en-US" sz="120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</a:rPr>
              <a:t>系列交换机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5FB37C0-269B-4F27-830F-65D4253B6F80}"/>
              </a:ext>
            </a:extLst>
          </p:cNvPr>
          <p:cNvGrpSpPr/>
          <p:nvPr/>
        </p:nvGrpSpPr>
        <p:grpSpPr>
          <a:xfrm>
            <a:off x="957169" y="1768389"/>
            <a:ext cx="1471765" cy="513686"/>
            <a:chOff x="7863575" y="296181"/>
            <a:chExt cx="1471765" cy="280524"/>
          </a:xfrm>
        </p:grpSpPr>
        <p:sp>
          <p:nvSpPr>
            <p:cNvPr id="47" name="圆角矩形 3">
              <a:extLst>
                <a:ext uri="{FF2B5EF4-FFF2-40B4-BE49-F238E27FC236}">
                  <a16:creationId xmlns:a16="http://schemas.microsoft.com/office/drawing/2014/main" id="{32BF5D04-371E-424A-91D7-9B1438B76E4C}"/>
                </a:ext>
              </a:extLst>
            </p:cNvPr>
            <p:cNvSpPr/>
            <p:nvPr/>
          </p:nvSpPr>
          <p:spPr bwMode="auto">
            <a:xfrm>
              <a:off x="7960086" y="300614"/>
              <a:ext cx="1225550" cy="276091"/>
            </a:xfrm>
            <a:prstGeom prst="roundRect">
              <a:avLst/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3933" tIns="121966" rIns="243933" bIns="121966" rtlCol="0" anchor="ctr"/>
            <a:lstStyle/>
            <a:p>
              <a:pPr algn="ctr"/>
              <a:endParaRPr lang="zh-CN" altLang="en-US" sz="1050" b="1" dirty="0">
                <a:solidFill>
                  <a:schemeClr val="bg1"/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8E218A1-2311-42E3-B11D-343C9607B7B0}"/>
                </a:ext>
              </a:extLst>
            </p:cNvPr>
            <p:cNvSpPr/>
            <p:nvPr/>
          </p:nvSpPr>
          <p:spPr>
            <a:xfrm>
              <a:off x="7863575" y="296181"/>
              <a:ext cx="1471765" cy="276091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3933" tIns="121966" rIns="243933" bIns="121966"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第三方网管</a:t>
              </a:r>
            </a:p>
          </p:txBody>
        </p:sp>
      </p:grp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3F687DA0-42F9-4370-860E-2171490423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22247" y="2672844"/>
            <a:ext cx="825227" cy="27452"/>
          </a:xfrm>
          <a:prstGeom prst="bentConnector3">
            <a:avLst>
              <a:gd name="adj1" fmla="val -6025"/>
            </a:avLst>
          </a:prstGeom>
          <a:ln w="47625" cmpd="dbl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BB7FF418-DBB1-480D-B01B-55D17C07EAE8}"/>
              </a:ext>
            </a:extLst>
          </p:cNvPr>
          <p:cNvSpPr/>
          <p:nvPr/>
        </p:nvSpPr>
        <p:spPr>
          <a:xfrm>
            <a:off x="936402" y="2478247"/>
            <a:ext cx="9009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gRPC</a:t>
            </a:r>
            <a:endParaRPr lang="zh-CN" altLang="en-US" sz="11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70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5">
            <a:extLst>
              <a:ext uri="{FF2B5EF4-FFF2-40B4-BE49-F238E27FC236}">
                <a16:creationId xmlns:a16="http://schemas.microsoft.com/office/drawing/2014/main" id="{0DC49F82-BD9C-413B-BE47-D05E9ED6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7235" y="1265144"/>
            <a:ext cx="5211468" cy="4672881"/>
          </a:xfrm>
          <a:prstGeom prst="roundRect">
            <a:avLst>
              <a:gd name="adj" fmla="val 0"/>
            </a:avLst>
          </a:prstGeom>
          <a:solidFill>
            <a:srgbClr val="B2B2B2">
              <a:lumMod val="20000"/>
              <a:lumOff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8" tIns="45685" rIns="91368" bIns="45685" anchor="ctr"/>
          <a:lstStyle/>
          <a:p>
            <a:pPr>
              <a:buClr>
                <a:srgbClr val="990000"/>
              </a:buClr>
              <a:buSzPct val="60000"/>
              <a:buFont typeface="Wingdings" pitchFamily="2" charset="2"/>
              <a:buChar char="n"/>
              <a:defRPr/>
            </a:pPr>
            <a:endParaRPr lang="zh-CN" altLang="en-US" sz="1467" kern="0" dirty="0">
              <a:solidFill>
                <a:srgbClr val="990000"/>
              </a:solidFill>
              <a:latin typeface="华文细黑"/>
              <a:ea typeface="华文细黑"/>
              <a:cs typeface="Arial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华智达</a:t>
            </a:r>
            <a:r>
              <a:rPr lang="en-US" altLang="zh-CN" dirty="0"/>
              <a:t>ANOS(</a:t>
            </a:r>
            <a:r>
              <a:rPr lang="en-US" altLang="zh-CN" sz="1600" dirty="0"/>
              <a:t>Autonomous Network Operating System</a:t>
            </a:r>
            <a:r>
              <a:rPr lang="en-US" altLang="zh-CN" dirty="0"/>
              <a:t>)</a:t>
            </a:r>
            <a:r>
              <a:rPr lang="zh-CN" altLang="en-US" dirty="0"/>
              <a:t>整体架构</a:t>
            </a:r>
          </a:p>
        </p:txBody>
      </p:sp>
      <p:sp>
        <p:nvSpPr>
          <p:cNvPr id="9" name="AutoShape 13">
            <a:extLst>
              <a:ext uri="{FF2B5EF4-FFF2-40B4-BE49-F238E27FC236}">
                <a16:creationId xmlns:a16="http://schemas.microsoft.com/office/drawing/2014/main" id="{B4CC695C-9DC8-409C-8B11-3E13435C1A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0408" y="1265144"/>
            <a:ext cx="5092676" cy="4489239"/>
          </a:xfrm>
          <a:prstGeom prst="roundRect">
            <a:avLst>
              <a:gd name="adj" fmla="val 4639"/>
            </a:avLst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lIns="121903" tIns="60952" rIns="121903" bIns="60952"/>
          <a:lstStyle/>
          <a:p>
            <a:pPr marL="285506" lvl="1" indent="-285506" defTabSz="801001" eaLnBrk="0" hangingPunct="0">
              <a:lnSpc>
                <a:spcPct val="150000"/>
              </a:lnSpc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组件仓库，适配多场景</a:t>
            </a:r>
            <a:r>
              <a:rPr lang="en-US" altLang="zh-CN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多产品形态：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业务组件动态加载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/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卸载。通过组件灵活组合，支持多种应用场景（数据中心网络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/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园区网等）、多种形态产品（盒式、集中框式、分布框式、堆叠等）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Arial" pitchFamily="34" charset="0"/>
              <a:ea typeface="微软雅黑" pitchFamily="34" charset="-122"/>
              <a:cs typeface="Arial" pitchFamily="34" charset="0"/>
              <a:sym typeface="Calibri" pitchFamily="34" charset="0"/>
            </a:endParaRPr>
          </a:p>
          <a:p>
            <a:pPr marL="285506" lvl="1" indent="-285506" defTabSz="801001" eaLnBrk="0" hangingPunct="0">
              <a:lnSpc>
                <a:spcPct val="150000"/>
              </a:lnSpc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开放架构，支持第三方组件：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 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提供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API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itchFamily="34" charset="0"/>
                <a:ea typeface="微软雅黑" pitchFamily="34" charset="-122"/>
                <a:cs typeface="Arial" pitchFamily="34" charset="0"/>
                <a:sym typeface="Calibri" pitchFamily="34" charset="0"/>
              </a:rPr>
              <a:t>编程接口支持第三方组件的安装、运行</a:t>
            </a: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Arial" pitchFamily="34" charset="0"/>
              <a:ea typeface="微软雅黑" pitchFamily="34" charset="-122"/>
              <a:cs typeface="Arial" pitchFamily="34" charset="0"/>
              <a:sym typeface="Calibri" pitchFamily="34" charset="0"/>
            </a:endParaRPr>
          </a:p>
          <a:p>
            <a:pPr marL="285506" lvl="1" indent="-285506" defTabSz="801001" eaLnBrk="0" hangingPunct="0">
              <a:lnSpc>
                <a:spcPct val="150000"/>
              </a:lnSpc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面向大型设备的系统优化：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优化内存管理、计算分时处理，满足大型设备大容量、高性能要求；业务组件分布式部署、业务数据快速同步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506" lvl="1" indent="-285506" defTabSz="801001" eaLnBrk="0" hangingPunct="0">
              <a:lnSpc>
                <a:spcPct val="150000"/>
              </a:lnSpc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智能化统一运维管理：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统一业务配置管理，提供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gPRC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统一通道接口；支持多种配置呈现界面，实现高效、精准的智能化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BD9DDAC-4EF2-4DD4-8E43-D24B56F1E5FA}"/>
              </a:ext>
            </a:extLst>
          </p:cNvPr>
          <p:cNvSpPr/>
          <p:nvPr/>
        </p:nvSpPr>
        <p:spPr>
          <a:xfrm>
            <a:off x="488048" y="4151391"/>
            <a:ext cx="1244010" cy="544512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网络驱动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FD07312-6BC5-4BB1-B2C7-2C51305F71D5}"/>
              </a:ext>
            </a:extLst>
          </p:cNvPr>
          <p:cNvSpPr/>
          <p:nvPr/>
        </p:nvSpPr>
        <p:spPr>
          <a:xfrm>
            <a:off x="484458" y="5127486"/>
            <a:ext cx="1244010" cy="54451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风扇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/LED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823F696-942E-45BF-9806-061098A24382}"/>
              </a:ext>
            </a:extLst>
          </p:cNvPr>
          <p:cNvSpPr/>
          <p:nvPr/>
        </p:nvSpPr>
        <p:spPr>
          <a:xfrm>
            <a:off x="2024585" y="4151391"/>
            <a:ext cx="1289619" cy="544512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平台驱动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7416FEB-2014-4EE7-8593-820038ED21ED}"/>
              </a:ext>
            </a:extLst>
          </p:cNvPr>
          <p:cNvSpPr/>
          <p:nvPr/>
        </p:nvSpPr>
        <p:spPr>
          <a:xfrm>
            <a:off x="3606731" y="4151391"/>
            <a:ext cx="1267829" cy="544512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17220FD-4542-44A9-9CF9-BFC259196860}"/>
              </a:ext>
            </a:extLst>
          </p:cNvPr>
          <p:cNvSpPr/>
          <p:nvPr/>
        </p:nvSpPr>
        <p:spPr>
          <a:xfrm>
            <a:off x="2033684" y="5127486"/>
            <a:ext cx="1267830" cy="54451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收发器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D25E0CC-D1CE-4B1A-9526-1EF1A44AEFFD}"/>
              </a:ext>
            </a:extLst>
          </p:cNvPr>
          <p:cNvSpPr/>
          <p:nvPr/>
        </p:nvSpPr>
        <p:spPr>
          <a:xfrm>
            <a:off x="3606730" y="5117864"/>
            <a:ext cx="1267830" cy="54451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ASIC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4780A31-0885-4502-8A50-DE77BD8DFD0E}"/>
              </a:ext>
            </a:extLst>
          </p:cNvPr>
          <p:cNvSpPr/>
          <p:nvPr/>
        </p:nvSpPr>
        <p:spPr>
          <a:xfrm>
            <a:off x="407082" y="4952288"/>
            <a:ext cx="5589680" cy="913455"/>
          </a:xfrm>
          <a:prstGeom prst="roundRect">
            <a:avLst>
              <a:gd name="adj" fmla="val 4650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60577F-2E06-4D3B-AEE5-79F768F29DAB}"/>
              </a:ext>
            </a:extLst>
          </p:cNvPr>
          <p:cNvSpPr/>
          <p:nvPr/>
        </p:nvSpPr>
        <p:spPr>
          <a:xfrm>
            <a:off x="4911258" y="5118750"/>
            <a:ext cx="647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ONIE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B7E4C61-BE13-477C-AADA-D0728CA85119}"/>
              </a:ext>
            </a:extLst>
          </p:cNvPr>
          <p:cNvSpPr/>
          <p:nvPr/>
        </p:nvSpPr>
        <p:spPr>
          <a:xfrm>
            <a:off x="407082" y="4114383"/>
            <a:ext cx="5589680" cy="615778"/>
          </a:xfrm>
          <a:prstGeom prst="roundRect">
            <a:avLst>
              <a:gd name="adj" fmla="val 4650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B9B44D5-5771-4B50-8F95-3E448C0A810D}"/>
              </a:ext>
            </a:extLst>
          </p:cNvPr>
          <p:cNvSpPr/>
          <p:nvPr/>
        </p:nvSpPr>
        <p:spPr>
          <a:xfrm>
            <a:off x="4944118" y="4280844"/>
            <a:ext cx="582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50DBE33-25D5-4E72-A8A2-167654DE5151}"/>
              </a:ext>
            </a:extLst>
          </p:cNvPr>
          <p:cNvSpPr/>
          <p:nvPr/>
        </p:nvSpPr>
        <p:spPr>
          <a:xfrm>
            <a:off x="407081" y="1431473"/>
            <a:ext cx="5589681" cy="2534100"/>
          </a:xfrm>
          <a:prstGeom prst="roundRect">
            <a:avLst>
              <a:gd name="adj" fmla="val 4650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A33B277-115A-4E3D-98BD-C2D81E8F4A2D}"/>
              </a:ext>
            </a:extLst>
          </p:cNvPr>
          <p:cNvSpPr/>
          <p:nvPr/>
        </p:nvSpPr>
        <p:spPr>
          <a:xfrm>
            <a:off x="2009068" y="1507499"/>
            <a:ext cx="1984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ANOS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业务组件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AADD7A-EEE6-4F85-AF9B-B2501D7B64F7}"/>
              </a:ext>
            </a:extLst>
          </p:cNvPr>
          <p:cNvSpPr/>
          <p:nvPr/>
        </p:nvSpPr>
        <p:spPr>
          <a:xfrm>
            <a:off x="4944903" y="552487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白盒硬件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A4AA4AC-3F2C-43EC-B326-BB4313FE3EEA}"/>
              </a:ext>
            </a:extLst>
          </p:cNvPr>
          <p:cNvSpPr/>
          <p:nvPr/>
        </p:nvSpPr>
        <p:spPr>
          <a:xfrm>
            <a:off x="1297705" y="2078286"/>
            <a:ext cx="3592611" cy="17446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C1D7A4-41D9-4F38-B6FF-E6FADC7A4A5D}"/>
              </a:ext>
            </a:extLst>
          </p:cNvPr>
          <p:cNvGrpSpPr/>
          <p:nvPr/>
        </p:nvGrpSpPr>
        <p:grpSpPr>
          <a:xfrm>
            <a:off x="1443200" y="2963032"/>
            <a:ext cx="882882" cy="482770"/>
            <a:chOff x="4180410" y="1835558"/>
            <a:chExt cx="1219776" cy="552592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46298B14-2575-45B7-ABC1-6F2290238897}"/>
                </a:ext>
              </a:extLst>
            </p:cNvPr>
            <p:cNvSpPr/>
            <p:nvPr/>
          </p:nvSpPr>
          <p:spPr>
            <a:xfrm>
              <a:off x="4180410" y="1835558"/>
              <a:ext cx="1197434" cy="493203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120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8FAE5D0-19A1-4684-AEE6-5FB6823AD487}"/>
                </a:ext>
              </a:extLst>
            </p:cNvPr>
            <p:cNvSpPr txBox="1"/>
            <p:nvPr/>
          </p:nvSpPr>
          <p:spPr>
            <a:xfrm>
              <a:off x="4249543" y="1859714"/>
              <a:ext cx="1150643" cy="528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协议平台组件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20ED4FD-AF32-46FF-AD27-7B3C609B4656}"/>
              </a:ext>
            </a:extLst>
          </p:cNvPr>
          <p:cNvGrpSpPr/>
          <p:nvPr/>
        </p:nvGrpSpPr>
        <p:grpSpPr>
          <a:xfrm>
            <a:off x="2479882" y="2989935"/>
            <a:ext cx="851223" cy="403982"/>
            <a:chOff x="4180410" y="1835558"/>
            <a:chExt cx="1228996" cy="493203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7B03D67F-7FCF-42AC-9691-3DDB0F45EB9B}"/>
                </a:ext>
              </a:extLst>
            </p:cNvPr>
            <p:cNvSpPr/>
            <p:nvPr/>
          </p:nvSpPr>
          <p:spPr>
            <a:xfrm>
              <a:off x="4180410" y="1835558"/>
              <a:ext cx="1197434" cy="493203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8FC22B-076F-4428-81FB-54FC1B8D292D}"/>
                </a:ext>
              </a:extLst>
            </p:cNvPr>
            <p:cNvSpPr txBox="1"/>
            <p:nvPr/>
          </p:nvSpPr>
          <p:spPr>
            <a:xfrm>
              <a:off x="4254145" y="1939679"/>
              <a:ext cx="1155261" cy="338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APP</a:t>
              </a:r>
              <a:r>
                <a:rPr lang="zh-CN" altLang="en-US" sz="1200" dirty="0"/>
                <a:t>组件</a:t>
              </a:r>
            </a:p>
          </p:txBody>
        </p: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7974566-F4D8-4D2F-AB9A-DC57691F812B}"/>
              </a:ext>
            </a:extLst>
          </p:cNvPr>
          <p:cNvSpPr/>
          <p:nvPr/>
        </p:nvSpPr>
        <p:spPr>
          <a:xfrm>
            <a:off x="3596618" y="2577097"/>
            <a:ext cx="1098738" cy="1196567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46AB4D7-C2A5-4314-9C85-811903C03485}"/>
              </a:ext>
            </a:extLst>
          </p:cNvPr>
          <p:cNvSpPr txBox="1"/>
          <p:nvPr/>
        </p:nvSpPr>
        <p:spPr>
          <a:xfrm>
            <a:off x="3783233" y="3412391"/>
            <a:ext cx="81906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ASIC-DB</a:t>
            </a:r>
            <a:endParaRPr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E251C86-48EA-4D1F-811A-FA46246858A8}"/>
              </a:ext>
            </a:extLst>
          </p:cNvPr>
          <p:cNvSpPr txBox="1"/>
          <p:nvPr/>
        </p:nvSpPr>
        <p:spPr>
          <a:xfrm>
            <a:off x="3758353" y="2902310"/>
            <a:ext cx="89977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CONF-DB</a:t>
            </a:r>
            <a:endParaRPr lang="zh-CN" altLang="en-US" sz="1200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4F5928E-9A21-4F14-9F0F-15A2A24D55AA}"/>
              </a:ext>
            </a:extLst>
          </p:cNvPr>
          <p:cNvGrpSpPr/>
          <p:nvPr/>
        </p:nvGrpSpPr>
        <p:grpSpPr>
          <a:xfrm>
            <a:off x="1473561" y="3440384"/>
            <a:ext cx="1857546" cy="345046"/>
            <a:chOff x="4724692" y="2602161"/>
            <a:chExt cx="1857546" cy="34504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261DF3B6-A94E-44A8-AA6F-ADDE650EE881}"/>
                </a:ext>
              </a:extLst>
            </p:cNvPr>
            <p:cNvSpPr/>
            <p:nvPr/>
          </p:nvSpPr>
          <p:spPr>
            <a:xfrm>
              <a:off x="4724692" y="2602161"/>
              <a:ext cx="1857546" cy="345046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120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B4BE624-466F-4499-AE85-D70A8484E42A}"/>
                </a:ext>
              </a:extLst>
            </p:cNvPr>
            <p:cNvSpPr txBox="1"/>
            <p:nvPr/>
          </p:nvSpPr>
          <p:spPr>
            <a:xfrm>
              <a:off x="5234481" y="2659220"/>
              <a:ext cx="10196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SWSS</a:t>
              </a:r>
              <a:r>
                <a:rPr lang="zh-CN" altLang="en-US" sz="1200" dirty="0"/>
                <a:t>组件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3D32057-4682-4FEF-95AB-5EC5C8266B80}"/>
              </a:ext>
            </a:extLst>
          </p:cNvPr>
          <p:cNvGrpSpPr/>
          <p:nvPr/>
        </p:nvGrpSpPr>
        <p:grpSpPr>
          <a:xfrm>
            <a:off x="564113" y="2115261"/>
            <a:ext cx="676124" cy="1640146"/>
            <a:chOff x="4326893" y="1778862"/>
            <a:chExt cx="937498" cy="549899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52A8FA11-49A6-492D-B99E-AAEDFA9B518C}"/>
                </a:ext>
              </a:extLst>
            </p:cNvPr>
            <p:cNvSpPr/>
            <p:nvPr/>
          </p:nvSpPr>
          <p:spPr>
            <a:xfrm>
              <a:off x="4347653" y="1778862"/>
              <a:ext cx="880537" cy="549899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120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2DA021F-6A60-4A0F-8FAE-BF8F1C85FBF1}"/>
                </a:ext>
              </a:extLst>
            </p:cNvPr>
            <p:cNvSpPr txBox="1"/>
            <p:nvPr/>
          </p:nvSpPr>
          <p:spPr>
            <a:xfrm>
              <a:off x="4326893" y="1936834"/>
              <a:ext cx="937498" cy="26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err="1"/>
                <a:t>Sysmgr</a:t>
              </a:r>
              <a:endParaRPr lang="en-US" altLang="zh-CN" sz="1200" dirty="0"/>
            </a:p>
            <a:p>
              <a:pPr algn="ctr"/>
              <a:r>
                <a:rPr lang="zh-CN" altLang="en-US" sz="1200" dirty="0"/>
                <a:t>组件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DE10415-BF7B-4EFF-BD9B-70560472F036}"/>
              </a:ext>
            </a:extLst>
          </p:cNvPr>
          <p:cNvGrpSpPr/>
          <p:nvPr/>
        </p:nvGrpSpPr>
        <p:grpSpPr>
          <a:xfrm>
            <a:off x="1451700" y="2520038"/>
            <a:ext cx="1857546" cy="345046"/>
            <a:chOff x="4724692" y="2602161"/>
            <a:chExt cx="1857546" cy="345046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42557DF9-100D-43EB-AC5D-1CC0EEF80448}"/>
                </a:ext>
              </a:extLst>
            </p:cNvPr>
            <p:cNvSpPr/>
            <p:nvPr/>
          </p:nvSpPr>
          <p:spPr>
            <a:xfrm>
              <a:off x="4724692" y="2602161"/>
              <a:ext cx="1857546" cy="345046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120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9BD912B-4A48-4B60-A7EC-EFD1F9C322BA}"/>
                </a:ext>
              </a:extLst>
            </p:cNvPr>
            <p:cNvSpPr txBox="1"/>
            <p:nvPr/>
          </p:nvSpPr>
          <p:spPr>
            <a:xfrm>
              <a:off x="5234481" y="2659220"/>
              <a:ext cx="10196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CML</a:t>
              </a:r>
              <a:r>
                <a:rPr lang="zh-CN" altLang="en-US" sz="1200" dirty="0"/>
                <a:t>组件</a:t>
              </a: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7A1C8527-5949-4A07-B0AF-D010D5BC2156}"/>
              </a:ext>
            </a:extLst>
          </p:cNvPr>
          <p:cNvSpPr txBox="1"/>
          <p:nvPr/>
        </p:nvSpPr>
        <p:spPr>
          <a:xfrm>
            <a:off x="3819400" y="2645256"/>
            <a:ext cx="736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DB</a:t>
            </a:r>
            <a:r>
              <a:rPr lang="zh-CN" altLang="en-US" sz="1200" dirty="0"/>
              <a:t>组件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AD212BB-D9FB-46F0-8FDA-F76FEF791B38}"/>
              </a:ext>
            </a:extLst>
          </p:cNvPr>
          <p:cNvSpPr txBox="1"/>
          <p:nvPr/>
        </p:nvSpPr>
        <p:spPr>
          <a:xfrm>
            <a:off x="3873425" y="3120027"/>
            <a:ext cx="6291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。。。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B76653D-CD21-4A3A-AE07-EADBBD362CB3}"/>
              </a:ext>
            </a:extLst>
          </p:cNvPr>
          <p:cNvGrpSpPr/>
          <p:nvPr/>
        </p:nvGrpSpPr>
        <p:grpSpPr>
          <a:xfrm>
            <a:off x="1480568" y="2118386"/>
            <a:ext cx="781301" cy="278332"/>
            <a:chOff x="4724692" y="2602161"/>
            <a:chExt cx="1358301" cy="345046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1980F6C3-F25D-49C3-B362-61D1A31C2F02}"/>
                </a:ext>
              </a:extLst>
            </p:cNvPr>
            <p:cNvSpPr/>
            <p:nvPr/>
          </p:nvSpPr>
          <p:spPr>
            <a:xfrm>
              <a:off x="4724692" y="2602161"/>
              <a:ext cx="1358301" cy="345046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120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6086F46-ACC7-4101-9468-BF5446A57FC0}"/>
                </a:ext>
              </a:extLst>
            </p:cNvPr>
            <p:cNvSpPr txBox="1"/>
            <p:nvPr/>
          </p:nvSpPr>
          <p:spPr>
            <a:xfrm>
              <a:off x="4819325" y="2621896"/>
              <a:ext cx="1227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/>
                <a:t>netconf</a:t>
              </a:r>
              <a:endParaRPr lang="zh-CN" altLang="en-US" sz="1200" dirty="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924BC09-227C-40B6-AEA4-3D482921F103}"/>
              </a:ext>
            </a:extLst>
          </p:cNvPr>
          <p:cNvGrpSpPr/>
          <p:nvPr/>
        </p:nvGrpSpPr>
        <p:grpSpPr>
          <a:xfrm>
            <a:off x="2482063" y="2121490"/>
            <a:ext cx="781301" cy="278332"/>
            <a:chOff x="4724692" y="2602161"/>
            <a:chExt cx="1358301" cy="345046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DBAB4716-6F4F-4263-BEC5-AFF3F1BA5798}"/>
                </a:ext>
              </a:extLst>
            </p:cNvPr>
            <p:cNvSpPr/>
            <p:nvPr/>
          </p:nvSpPr>
          <p:spPr>
            <a:xfrm>
              <a:off x="4724692" y="2602161"/>
              <a:ext cx="1358301" cy="345046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12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D0EEA78-063F-4531-BE8D-65C19CF29C9A}"/>
                </a:ext>
              </a:extLst>
            </p:cNvPr>
            <p:cNvSpPr txBox="1"/>
            <p:nvPr/>
          </p:nvSpPr>
          <p:spPr>
            <a:xfrm>
              <a:off x="4819325" y="2621896"/>
              <a:ext cx="12279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KLISH</a:t>
              </a:r>
              <a:endParaRPr lang="zh-CN" altLang="en-US" sz="1200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096825C-028F-410A-B9F3-CDEC45B73051}"/>
              </a:ext>
            </a:extLst>
          </p:cNvPr>
          <p:cNvGrpSpPr/>
          <p:nvPr/>
        </p:nvGrpSpPr>
        <p:grpSpPr>
          <a:xfrm>
            <a:off x="3446226" y="2115263"/>
            <a:ext cx="781301" cy="278332"/>
            <a:chOff x="4724692" y="2602161"/>
            <a:chExt cx="1358301" cy="345046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418C8EB1-53A3-4618-907C-E4B30E993E69}"/>
                </a:ext>
              </a:extLst>
            </p:cNvPr>
            <p:cNvSpPr/>
            <p:nvPr/>
          </p:nvSpPr>
          <p:spPr>
            <a:xfrm>
              <a:off x="4724692" y="2602161"/>
              <a:ext cx="1358301" cy="345046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120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0D361276-4F8E-43A5-8E1E-D856EDB82AE2}"/>
                </a:ext>
              </a:extLst>
            </p:cNvPr>
            <p:cNvSpPr txBox="1"/>
            <p:nvPr/>
          </p:nvSpPr>
          <p:spPr>
            <a:xfrm>
              <a:off x="4819324" y="2621896"/>
              <a:ext cx="12279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WEB</a:t>
              </a:r>
              <a:endParaRPr lang="zh-CN" altLang="en-US" sz="1200" dirty="0"/>
            </a:p>
          </p:txBody>
        </p:sp>
      </p:grpSp>
      <p:sp>
        <p:nvSpPr>
          <p:cNvPr id="61" name="文本框 198">
            <a:extLst>
              <a:ext uri="{FF2B5EF4-FFF2-40B4-BE49-F238E27FC236}">
                <a16:creationId xmlns:a16="http://schemas.microsoft.com/office/drawing/2014/main" id="{FE0AAE23-465E-474F-8BDE-56B6F89236E0}"/>
              </a:ext>
            </a:extLst>
          </p:cNvPr>
          <p:cNvSpPr txBox="1"/>
          <p:nvPr/>
        </p:nvSpPr>
        <p:spPr>
          <a:xfrm>
            <a:off x="3878880" y="2100216"/>
            <a:ext cx="1359204" cy="32088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050" b="1" dirty="0">
                <a:solidFill>
                  <a:srgbClr val="C00000"/>
                </a:solidFill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自研组件</a:t>
            </a:r>
            <a:endParaRPr lang="zh-CN" sz="1050" dirty="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029BE388-380B-4D10-BB97-8D1E3CFF2A73}"/>
              </a:ext>
            </a:extLst>
          </p:cNvPr>
          <p:cNvSpPr/>
          <p:nvPr/>
        </p:nvSpPr>
        <p:spPr>
          <a:xfrm>
            <a:off x="4937866" y="2073490"/>
            <a:ext cx="997743" cy="17446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E76BE1B7-2867-4461-9A32-AEBB66F579F4}"/>
              </a:ext>
            </a:extLst>
          </p:cNvPr>
          <p:cNvSpPr/>
          <p:nvPr/>
        </p:nvSpPr>
        <p:spPr>
          <a:xfrm>
            <a:off x="5154956" y="2421602"/>
            <a:ext cx="548399" cy="1196567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E34BCBB-EB95-4BEE-B9E5-32F9E84C3832}"/>
              </a:ext>
            </a:extLst>
          </p:cNvPr>
          <p:cNvSpPr txBox="1"/>
          <p:nvPr/>
        </p:nvSpPr>
        <p:spPr>
          <a:xfrm>
            <a:off x="4937790" y="2844387"/>
            <a:ext cx="10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第三方</a:t>
            </a:r>
            <a:endParaRPr lang="en-US" altLang="zh-CN" sz="1200" dirty="0"/>
          </a:p>
          <a:p>
            <a:pPr algn="ctr"/>
            <a:r>
              <a:rPr lang="zh-CN" altLang="en-US" sz="1200" dirty="0"/>
              <a:t>组件</a:t>
            </a:r>
          </a:p>
        </p:txBody>
      </p:sp>
      <p:sp>
        <p:nvSpPr>
          <p:cNvPr id="65" name="文本框 198">
            <a:extLst>
              <a:ext uri="{FF2B5EF4-FFF2-40B4-BE49-F238E27FC236}">
                <a16:creationId xmlns:a16="http://schemas.microsoft.com/office/drawing/2014/main" id="{9238AE2D-8AF1-40C9-81E2-313AE99B3D31}"/>
              </a:ext>
            </a:extLst>
          </p:cNvPr>
          <p:cNvSpPr txBox="1"/>
          <p:nvPr/>
        </p:nvSpPr>
        <p:spPr>
          <a:xfrm>
            <a:off x="4785607" y="2009979"/>
            <a:ext cx="1359204" cy="32088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050" b="1" dirty="0">
                <a:solidFill>
                  <a:srgbClr val="C00000"/>
                </a:solidFill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第三方组件</a:t>
            </a:r>
            <a:endParaRPr lang="zh-CN" sz="1050" dirty="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5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7775C4-FCFA-41A8-858C-3BF0B326F814}"/>
              </a:ext>
            </a:extLst>
          </p:cNvPr>
          <p:cNvSpPr/>
          <p:nvPr/>
        </p:nvSpPr>
        <p:spPr>
          <a:xfrm>
            <a:off x="2996738" y="2106567"/>
            <a:ext cx="576000" cy="576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ADAC4A-7885-4F62-9636-D396E0AE12B7}"/>
              </a:ext>
            </a:extLst>
          </p:cNvPr>
          <p:cNvSpPr txBox="1"/>
          <p:nvPr/>
        </p:nvSpPr>
        <p:spPr>
          <a:xfrm>
            <a:off x="2604654" y="763484"/>
            <a:ext cx="5702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36B16A-C10E-4F97-99AE-C4DE1ADBD33E}"/>
              </a:ext>
            </a:extLst>
          </p:cNvPr>
          <p:cNvSpPr txBox="1"/>
          <p:nvPr/>
        </p:nvSpPr>
        <p:spPr>
          <a:xfrm>
            <a:off x="3927319" y="2157570"/>
            <a:ext cx="4834293" cy="523220"/>
          </a:xfrm>
          <a:prstGeom prst="rect">
            <a:avLst/>
          </a:prstGeom>
          <a:noFill/>
        </p:spPr>
        <p:txBody>
          <a:bodyPr wrap="square" lIns="72000" tIns="36000" rIns="72000" bIns="36000" rtlCol="0" anchor="ctr">
            <a:noAutofit/>
          </a:bodyPr>
          <a:lstStyle/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026C94-DA88-4F9B-85A7-FDE96EC87CCC}"/>
              </a:ext>
            </a:extLst>
          </p:cNvPr>
          <p:cNvSpPr txBox="1"/>
          <p:nvPr/>
        </p:nvSpPr>
        <p:spPr>
          <a:xfrm>
            <a:off x="3948100" y="2941249"/>
            <a:ext cx="4834293" cy="523220"/>
          </a:xfrm>
          <a:prstGeom prst="rect">
            <a:avLst/>
          </a:prstGeom>
          <a:noFill/>
        </p:spPr>
        <p:txBody>
          <a:bodyPr wrap="square" lIns="72000" tIns="36000" rIns="72000" bIns="36000" rtlCol="0" anchor="ctr">
            <a:noAutofit/>
          </a:bodyPr>
          <a:lstStyle/>
          <a:p>
            <a:r>
              <a:rPr lang="en-US" altLang="zh-CN" sz="2800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的优点及挑战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C7E4DF-AFAC-4F7A-A29B-EDAE558E4EFD}"/>
              </a:ext>
            </a:extLst>
          </p:cNvPr>
          <p:cNvSpPr/>
          <p:nvPr/>
        </p:nvSpPr>
        <p:spPr>
          <a:xfrm>
            <a:off x="3038301" y="3803876"/>
            <a:ext cx="576000" cy="576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02BC50-1681-42F4-B44F-457BA2D5D461}"/>
              </a:ext>
            </a:extLst>
          </p:cNvPr>
          <p:cNvSpPr txBox="1"/>
          <p:nvPr/>
        </p:nvSpPr>
        <p:spPr>
          <a:xfrm>
            <a:off x="3968881" y="3831585"/>
            <a:ext cx="4834293" cy="523220"/>
          </a:xfrm>
          <a:prstGeom prst="rect">
            <a:avLst/>
          </a:prstGeom>
          <a:noFill/>
        </p:spPr>
        <p:txBody>
          <a:bodyPr wrap="square" lIns="72000" tIns="36000" rIns="72000" bIns="36000" rtlCol="0" anchor="ctr">
            <a:no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华智达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B5BFC5F-8248-4336-A051-40E3B6CA43F5}"/>
              </a:ext>
            </a:extLst>
          </p:cNvPr>
          <p:cNvCxnSpPr>
            <a:cxnSpLocks/>
          </p:cNvCxnSpPr>
          <p:nvPr/>
        </p:nvCxnSpPr>
        <p:spPr>
          <a:xfrm flipV="1">
            <a:off x="3017520" y="2666997"/>
            <a:ext cx="4423186" cy="31368"/>
          </a:xfrm>
          <a:prstGeom prst="line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C61B040-A8BA-4F78-8553-CD696900E99B}"/>
              </a:ext>
            </a:extLst>
          </p:cNvPr>
          <p:cNvSpPr/>
          <p:nvPr/>
        </p:nvSpPr>
        <p:spPr>
          <a:xfrm>
            <a:off x="3005701" y="2904429"/>
            <a:ext cx="576000" cy="576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1417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华智达</a:t>
            </a:r>
            <a:r>
              <a:rPr lang="en-US" altLang="zh-CN" dirty="0"/>
              <a:t>ANOS</a:t>
            </a:r>
            <a:r>
              <a:rPr lang="zh-CN" altLang="en-US" dirty="0"/>
              <a:t>实现架构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22F7918-A8ED-481A-8CEC-AA52E790D1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2950" y="990601"/>
            <a:ext cx="9144000" cy="46386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CB070A-B5BA-4CDA-9EF1-7E448FFA9BC6}"/>
              </a:ext>
            </a:extLst>
          </p:cNvPr>
          <p:cNvSpPr txBox="1"/>
          <p:nvPr/>
        </p:nvSpPr>
        <p:spPr>
          <a:xfrm>
            <a:off x="1431634" y="5734050"/>
            <a:ext cx="8998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容器化模式及架构，增加了系统管理，统一了配置界面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、园区等场景，完善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ACL/QOS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EVPN/VXLAN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、组播等关键特性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协议收发包、接口创建等将从内核独立出来，与内核解耦（已规划，还未实施）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70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矩形 250">
            <a:extLst>
              <a:ext uri="{FF2B5EF4-FFF2-40B4-BE49-F238E27FC236}">
                <a16:creationId xmlns:a16="http://schemas.microsoft.com/office/drawing/2014/main" id="{BF69BBAC-1189-46B4-9C22-2BC612048118}"/>
              </a:ext>
            </a:extLst>
          </p:cNvPr>
          <p:cNvSpPr/>
          <p:nvPr/>
        </p:nvSpPr>
        <p:spPr>
          <a:xfrm>
            <a:off x="8141422" y="2109677"/>
            <a:ext cx="1129090" cy="1142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5929E031-769D-4F22-BA5A-F12FA856B82D}"/>
              </a:ext>
            </a:extLst>
          </p:cNvPr>
          <p:cNvSpPr/>
          <p:nvPr/>
        </p:nvSpPr>
        <p:spPr>
          <a:xfrm>
            <a:off x="3675102" y="3682035"/>
            <a:ext cx="933083" cy="9178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D1FB1535-3AF9-47E1-A553-41957DA8E625}"/>
              </a:ext>
            </a:extLst>
          </p:cNvPr>
          <p:cNvSpPr/>
          <p:nvPr/>
        </p:nvSpPr>
        <p:spPr>
          <a:xfrm>
            <a:off x="6678908" y="3071566"/>
            <a:ext cx="933083" cy="11581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DB1BF6B-F8F7-4D4E-B287-F4D3522BAAA3}"/>
              </a:ext>
            </a:extLst>
          </p:cNvPr>
          <p:cNvSpPr/>
          <p:nvPr/>
        </p:nvSpPr>
        <p:spPr>
          <a:xfrm>
            <a:off x="4331221" y="2108113"/>
            <a:ext cx="3287574" cy="8449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2AACE83-0693-4232-82C9-9E5652DC306A}"/>
              </a:ext>
            </a:extLst>
          </p:cNvPr>
          <p:cNvSpPr/>
          <p:nvPr/>
        </p:nvSpPr>
        <p:spPr>
          <a:xfrm>
            <a:off x="9894635" y="1876982"/>
            <a:ext cx="933084" cy="28259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BD14CFD-52C6-4B94-9490-DC62ACFE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26" y="286068"/>
            <a:ext cx="10466645" cy="40796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ANOS</a:t>
            </a:r>
            <a:r>
              <a:rPr lang="zh-CN" altLang="en-US" dirty="0"/>
              <a:t>交换机</a:t>
            </a:r>
            <a:r>
              <a:rPr lang="en-US" altLang="zh-CN" dirty="0"/>
              <a:t>/</a:t>
            </a:r>
            <a:r>
              <a:rPr lang="en-US" altLang="zh-CN" dirty="0" err="1"/>
              <a:t>ipran</a:t>
            </a:r>
            <a:r>
              <a:rPr lang="zh-CN" altLang="en-US" dirty="0"/>
              <a:t>系统业务架构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A22B600-DCE1-455F-9C48-C6F18FFA5E20}"/>
              </a:ext>
            </a:extLst>
          </p:cNvPr>
          <p:cNvCxnSpPr>
            <a:cxnSpLocks/>
          </p:cNvCxnSpPr>
          <p:nvPr/>
        </p:nvCxnSpPr>
        <p:spPr>
          <a:xfrm flipV="1">
            <a:off x="583909" y="5922977"/>
            <a:ext cx="10500858" cy="436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54908C8B-CEC7-4248-A8C0-ED5891A7109D}"/>
              </a:ext>
            </a:extLst>
          </p:cNvPr>
          <p:cNvSpPr/>
          <p:nvPr/>
        </p:nvSpPr>
        <p:spPr>
          <a:xfrm>
            <a:off x="1607529" y="6046673"/>
            <a:ext cx="1381125" cy="297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风扇</a:t>
            </a:r>
            <a:r>
              <a:rPr lang="en-US" altLang="zh-CN" sz="1000" b="1">
                <a:solidFill>
                  <a:schemeClr val="tx1"/>
                </a:solidFill>
              </a:rPr>
              <a:t>/</a:t>
            </a:r>
            <a:r>
              <a:rPr lang="zh-CN" altLang="en-US" sz="1000" b="1">
                <a:solidFill>
                  <a:schemeClr val="tx1"/>
                </a:solidFill>
              </a:rPr>
              <a:t>电源</a:t>
            </a:r>
            <a:r>
              <a:rPr lang="en-US" altLang="zh-CN" sz="1000" b="1">
                <a:solidFill>
                  <a:schemeClr val="tx1"/>
                </a:solidFill>
              </a:rPr>
              <a:t>/LED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41939A-2390-4493-B126-D3D447B7A26E}"/>
              </a:ext>
            </a:extLst>
          </p:cNvPr>
          <p:cNvSpPr/>
          <p:nvPr/>
        </p:nvSpPr>
        <p:spPr>
          <a:xfrm>
            <a:off x="6403399" y="6023177"/>
            <a:ext cx="975535" cy="297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ASIC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866491E-CD9F-4982-93A3-BCE6BA118895}"/>
              </a:ext>
            </a:extLst>
          </p:cNvPr>
          <p:cNvCxnSpPr>
            <a:cxnSpLocks/>
          </p:cNvCxnSpPr>
          <p:nvPr/>
        </p:nvCxnSpPr>
        <p:spPr>
          <a:xfrm>
            <a:off x="607404" y="4982093"/>
            <a:ext cx="9842882" cy="240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F23A9F4-16B8-4AAC-8A4A-5A8394FA8D0F}"/>
              </a:ext>
            </a:extLst>
          </p:cNvPr>
          <p:cNvSpPr/>
          <p:nvPr/>
        </p:nvSpPr>
        <p:spPr>
          <a:xfrm>
            <a:off x="9997550" y="3389396"/>
            <a:ext cx="692585" cy="2971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组件加载管理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538660-EA87-462E-9CE6-E9FA28E596B8}"/>
              </a:ext>
            </a:extLst>
          </p:cNvPr>
          <p:cNvSpPr/>
          <p:nvPr/>
        </p:nvSpPr>
        <p:spPr>
          <a:xfrm>
            <a:off x="4432086" y="5504164"/>
            <a:ext cx="1218453" cy="297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硬件平台驱动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579A03-B0E8-45FC-96B7-1F0B8FBCBE9E}"/>
              </a:ext>
            </a:extLst>
          </p:cNvPr>
          <p:cNvSpPr txBox="1"/>
          <p:nvPr/>
        </p:nvSpPr>
        <p:spPr>
          <a:xfrm>
            <a:off x="298159" y="5988169"/>
            <a:ext cx="5715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0000"/>
                </a:solidFill>
              </a:rPr>
              <a:t>硬件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6B2541-8AF7-4B24-BE60-0EDDC919B41E}"/>
              </a:ext>
            </a:extLst>
          </p:cNvPr>
          <p:cNvSpPr txBox="1"/>
          <p:nvPr/>
        </p:nvSpPr>
        <p:spPr>
          <a:xfrm>
            <a:off x="284500" y="5444886"/>
            <a:ext cx="73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BSP</a:t>
            </a:r>
            <a:r>
              <a:rPr lang="zh-CN" altLang="en-US" sz="1400" b="1" dirty="0">
                <a:solidFill>
                  <a:srgbClr val="FF0000"/>
                </a:solidFill>
              </a:rPr>
              <a:t>及驱动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04E4D8E-ED0D-42F6-A4E1-E6B49503F582}"/>
              </a:ext>
            </a:extLst>
          </p:cNvPr>
          <p:cNvSpPr txBox="1"/>
          <p:nvPr/>
        </p:nvSpPr>
        <p:spPr>
          <a:xfrm>
            <a:off x="261983" y="5006111"/>
            <a:ext cx="73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Linux</a:t>
            </a:r>
          </a:p>
          <a:p>
            <a:r>
              <a:rPr lang="zh-CN" altLang="en-US" sz="1400" b="1" dirty="0">
                <a:solidFill>
                  <a:srgbClr val="FF0000"/>
                </a:solidFill>
              </a:rPr>
              <a:t>组件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5088C323-6ADE-4C13-8946-BE0FCE0D3978}"/>
              </a:ext>
            </a:extLst>
          </p:cNvPr>
          <p:cNvSpPr/>
          <p:nvPr/>
        </p:nvSpPr>
        <p:spPr>
          <a:xfrm>
            <a:off x="1187367" y="5068461"/>
            <a:ext cx="823595" cy="3321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Socket</a:t>
            </a:r>
            <a:r>
              <a:rPr lang="zh-CN" altLang="en-US" sz="1000" b="1" dirty="0">
                <a:solidFill>
                  <a:schemeClr val="tx1"/>
                </a:solidFill>
              </a:rPr>
              <a:t>报文收发</a:t>
            </a:r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63B7C82C-4700-49BB-8829-AB344482291C}"/>
              </a:ext>
            </a:extLst>
          </p:cNvPr>
          <p:cNvSpPr/>
          <p:nvPr/>
        </p:nvSpPr>
        <p:spPr>
          <a:xfrm>
            <a:off x="9997754" y="4272796"/>
            <a:ext cx="719249" cy="2971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PMON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305" name="矩形 304">
            <a:extLst>
              <a:ext uri="{FF2B5EF4-FFF2-40B4-BE49-F238E27FC236}">
                <a16:creationId xmlns:a16="http://schemas.microsoft.com/office/drawing/2014/main" id="{D2A62F53-3BBA-4234-9D49-79CE7199D50D}"/>
              </a:ext>
            </a:extLst>
          </p:cNvPr>
          <p:cNvSpPr/>
          <p:nvPr/>
        </p:nvSpPr>
        <p:spPr>
          <a:xfrm>
            <a:off x="1189954" y="5522661"/>
            <a:ext cx="860448" cy="29718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boot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96" name="流程图: 磁盘 95">
            <a:extLst>
              <a:ext uri="{FF2B5EF4-FFF2-40B4-BE49-F238E27FC236}">
                <a16:creationId xmlns:a16="http://schemas.microsoft.com/office/drawing/2014/main" id="{40A2D882-E55D-45A2-AE82-4D34A666B67C}"/>
              </a:ext>
            </a:extLst>
          </p:cNvPr>
          <p:cNvSpPr/>
          <p:nvPr/>
        </p:nvSpPr>
        <p:spPr>
          <a:xfrm>
            <a:off x="5332460" y="3168100"/>
            <a:ext cx="863269" cy="291682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CFG-DB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ECA712DC-FEA7-444C-BCE9-D3DE5A5BB148}"/>
              </a:ext>
            </a:extLst>
          </p:cNvPr>
          <p:cNvSpPr/>
          <p:nvPr/>
        </p:nvSpPr>
        <p:spPr>
          <a:xfrm>
            <a:off x="4261815" y="1497205"/>
            <a:ext cx="918022" cy="3069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Netconf server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6118463D-EECA-4192-A26B-550F51F4E3D1}"/>
              </a:ext>
            </a:extLst>
          </p:cNvPr>
          <p:cNvSpPr/>
          <p:nvPr/>
        </p:nvSpPr>
        <p:spPr>
          <a:xfrm>
            <a:off x="3081725" y="5083385"/>
            <a:ext cx="703436" cy="3069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ARP/ND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353" name="矩形 352">
            <a:extLst>
              <a:ext uri="{FF2B5EF4-FFF2-40B4-BE49-F238E27FC236}">
                <a16:creationId xmlns:a16="http://schemas.microsoft.com/office/drawing/2014/main" id="{BAFE1CAC-696D-49C5-B7C8-917F67560C87}"/>
              </a:ext>
            </a:extLst>
          </p:cNvPr>
          <p:cNvSpPr/>
          <p:nvPr/>
        </p:nvSpPr>
        <p:spPr>
          <a:xfrm>
            <a:off x="8943053" y="5103882"/>
            <a:ext cx="768323" cy="30691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telnet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1C9AB9F6-792D-4465-913D-A3A0997A1645}"/>
              </a:ext>
            </a:extLst>
          </p:cNvPr>
          <p:cNvSpPr/>
          <p:nvPr/>
        </p:nvSpPr>
        <p:spPr>
          <a:xfrm>
            <a:off x="9820036" y="5099419"/>
            <a:ext cx="809249" cy="30691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chemeClr val="tx1"/>
                </a:solidFill>
              </a:rPr>
              <a:t>ssh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C52DDF3C-B009-400C-8AB3-83F90C3982E0}"/>
              </a:ext>
            </a:extLst>
          </p:cNvPr>
          <p:cNvSpPr txBox="1"/>
          <p:nvPr/>
        </p:nvSpPr>
        <p:spPr>
          <a:xfrm>
            <a:off x="360242" y="3326238"/>
            <a:ext cx="3387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用户态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7CAA62-606B-43E6-AF35-C831538B08D6}"/>
              </a:ext>
            </a:extLst>
          </p:cNvPr>
          <p:cNvSpPr/>
          <p:nvPr/>
        </p:nvSpPr>
        <p:spPr>
          <a:xfrm>
            <a:off x="2159932" y="5074222"/>
            <a:ext cx="809249" cy="3069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内核接口管理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EAD7E87-DE86-4066-9EF8-664C46108576}"/>
              </a:ext>
            </a:extLst>
          </p:cNvPr>
          <p:cNvSpPr/>
          <p:nvPr/>
        </p:nvSpPr>
        <p:spPr>
          <a:xfrm>
            <a:off x="7877374" y="5098337"/>
            <a:ext cx="953135" cy="30691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Ping /trace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0B25C86-D2DF-42C8-9508-1753FC4787B5}"/>
              </a:ext>
            </a:extLst>
          </p:cNvPr>
          <p:cNvSpPr/>
          <p:nvPr/>
        </p:nvSpPr>
        <p:spPr>
          <a:xfrm>
            <a:off x="9981295" y="2968241"/>
            <a:ext cx="707740" cy="31824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主备管理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2FF502B-46E9-4B8E-9033-751D6CC6E7C4}"/>
              </a:ext>
            </a:extLst>
          </p:cNvPr>
          <p:cNvSpPr/>
          <p:nvPr/>
        </p:nvSpPr>
        <p:spPr>
          <a:xfrm>
            <a:off x="9994974" y="2205081"/>
            <a:ext cx="707740" cy="31824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机架图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FF99D35-B484-43E6-BDA6-A7023CC5C43A}"/>
              </a:ext>
            </a:extLst>
          </p:cNvPr>
          <p:cNvSpPr txBox="1"/>
          <p:nvPr/>
        </p:nvSpPr>
        <p:spPr>
          <a:xfrm>
            <a:off x="9916785" y="192963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系统支撑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DD1722C-6CB9-45F8-8F52-D75C01159E1D}"/>
              </a:ext>
            </a:extLst>
          </p:cNvPr>
          <p:cNvSpPr/>
          <p:nvPr/>
        </p:nvSpPr>
        <p:spPr>
          <a:xfrm>
            <a:off x="5193305" y="5079714"/>
            <a:ext cx="953135" cy="3321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Linux</a:t>
            </a:r>
            <a:r>
              <a:rPr lang="zh-CN" altLang="en-US" sz="1000" b="1" dirty="0">
                <a:solidFill>
                  <a:schemeClr val="tx1"/>
                </a:solidFill>
              </a:rPr>
              <a:t>软转发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49D1F45-4345-4CF1-9F90-713EC1DB5D62}"/>
              </a:ext>
            </a:extLst>
          </p:cNvPr>
          <p:cNvSpPr/>
          <p:nvPr/>
        </p:nvSpPr>
        <p:spPr>
          <a:xfrm>
            <a:off x="3944005" y="5081306"/>
            <a:ext cx="809249" cy="3069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内核路由管理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53C2087-B38D-453A-AB46-568EC522803C}"/>
              </a:ext>
            </a:extLst>
          </p:cNvPr>
          <p:cNvSpPr/>
          <p:nvPr/>
        </p:nvSpPr>
        <p:spPr>
          <a:xfrm>
            <a:off x="6678908" y="5115922"/>
            <a:ext cx="923675" cy="2572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ASIC</a:t>
            </a:r>
            <a:r>
              <a:rPr lang="zh-CN" altLang="en-US" sz="1000" b="1" dirty="0">
                <a:solidFill>
                  <a:schemeClr val="tx1"/>
                </a:solidFill>
              </a:rPr>
              <a:t>驱动</a:t>
            </a:r>
            <a:r>
              <a:rPr lang="en-US" altLang="zh-CN" sz="1000" b="1" dirty="0">
                <a:solidFill>
                  <a:schemeClr val="tx1"/>
                </a:solidFill>
              </a:rPr>
              <a:t>IO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EE303CB-6163-4BC7-A2CE-621C7181EFB4}"/>
              </a:ext>
            </a:extLst>
          </p:cNvPr>
          <p:cNvCxnSpPr>
            <a:cxnSpLocks/>
          </p:cNvCxnSpPr>
          <p:nvPr/>
        </p:nvCxnSpPr>
        <p:spPr>
          <a:xfrm>
            <a:off x="402726" y="1398519"/>
            <a:ext cx="1046664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C3681496-BC8C-4F52-AE5A-E35E325D7CFD}"/>
              </a:ext>
            </a:extLst>
          </p:cNvPr>
          <p:cNvSpPr/>
          <p:nvPr/>
        </p:nvSpPr>
        <p:spPr>
          <a:xfrm>
            <a:off x="5435396" y="1499982"/>
            <a:ext cx="918022" cy="3069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Web server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8E4A5E2E-3CBE-488E-9F31-94F1BABF483E}"/>
              </a:ext>
            </a:extLst>
          </p:cNvPr>
          <p:cNvSpPr/>
          <p:nvPr/>
        </p:nvSpPr>
        <p:spPr>
          <a:xfrm>
            <a:off x="6526321" y="1504296"/>
            <a:ext cx="918022" cy="3069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chemeClr val="tx1"/>
                </a:solidFill>
              </a:rPr>
              <a:t>Klish</a:t>
            </a:r>
            <a:r>
              <a:rPr lang="en-US" altLang="zh-CN" sz="1000" b="1" dirty="0">
                <a:solidFill>
                  <a:schemeClr val="tx1"/>
                </a:solidFill>
              </a:rPr>
              <a:t>(cli)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A948B61-D03B-408B-8B51-62B356487866}"/>
              </a:ext>
            </a:extLst>
          </p:cNvPr>
          <p:cNvCxnSpPr>
            <a:stCxn id="81" idx="0"/>
          </p:cNvCxnSpPr>
          <p:nvPr/>
        </p:nvCxnSpPr>
        <p:spPr>
          <a:xfrm flipV="1">
            <a:off x="5894407" y="1210502"/>
            <a:ext cx="0" cy="28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240E86D-55F2-4862-AED6-EEB3286812E4}"/>
              </a:ext>
            </a:extLst>
          </p:cNvPr>
          <p:cNvCxnSpPr>
            <a:stCxn id="349" idx="0"/>
          </p:cNvCxnSpPr>
          <p:nvPr/>
        </p:nvCxnSpPr>
        <p:spPr>
          <a:xfrm flipV="1">
            <a:off x="4720826" y="1210502"/>
            <a:ext cx="0" cy="28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5469135-F1A6-4C8B-AE32-B2720E796E77}"/>
              </a:ext>
            </a:extLst>
          </p:cNvPr>
          <p:cNvCxnSpPr>
            <a:stCxn id="82" idx="0"/>
          </p:cNvCxnSpPr>
          <p:nvPr/>
        </p:nvCxnSpPr>
        <p:spPr>
          <a:xfrm flipV="1">
            <a:off x="6985332" y="1210502"/>
            <a:ext cx="0" cy="29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9F9BE100-FD31-4674-A302-57E3FADE4AFA}"/>
              </a:ext>
            </a:extLst>
          </p:cNvPr>
          <p:cNvSpPr/>
          <p:nvPr/>
        </p:nvSpPr>
        <p:spPr>
          <a:xfrm>
            <a:off x="7844351" y="1508485"/>
            <a:ext cx="918022" cy="3069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SNMP agent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54EB71EC-22D0-44C3-8818-3B40368FF476}"/>
              </a:ext>
            </a:extLst>
          </p:cNvPr>
          <p:cNvCxnSpPr>
            <a:cxnSpLocks/>
            <a:stCxn id="349" idx="2"/>
            <a:endCxn id="38" idx="0"/>
          </p:cNvCxnSpPr>
          <p:nvPr/>
        </p:nvCxnSpPr>
        <p:spPr>
          <a:xfrm rot="16200000" flipH="1">
            <a:off x="5195922" y="1329026"/>
            <a:ext cx="303991" cy="125418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7F7B7E9C-B4E8-48E4-B4ED-D14FA9490E71}"/>
              </a:ext>
            </a:extLst>
          </p:cNvPr>
          <p:cNvCxnSpPr>
            <a:cxnSpLocks/>
            <a:stCxn id="81" idx="2"/>
            <a:endCxn id="38" idx="0"/>
          </p:cNvCxnSpPr>
          <p:nvPr/>
        </p:nvCxnSpPr>
        <p:spPr>
          <a:xfrm rot="16200000" flipH="1">
            <a:off x="5784100" y="1917205"/>
            <a:ext cx="301214" cy="8060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585C80B4-2AD8-4F14-96F2-C0C08130B683}"/>
              </a:ext>
            </a:extLst>
          </p:cNvPr>
          <p:cNvCxnSpPr>
            <a:cxnSpLocks/>
            <a:stCxn id="82" idx="2"/>
            <a:endCxn id="38" idx="0"/>
          </p:cNvCxnSpPr>
          <p:nvPr/>
        </p:nvCxnSpPr>
        <p:spPr>
          <a:xfrm rot="5400000">
            <a:off x="6331720" y="1454501"/>
            <a:ext cx="296900" cy="101032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636588B6-29AD-4D7C-BA67-B3854B9D66FB}"/>
              </a:ext>
            </a:extLst>
          </p:cNvPr>
          <p:cNvSpPr txBox="1"/>
          <p:nvPr/>
        </p:nvSpPr>
        <p:spPr>
          <a:xfrm>
            <a:off x="6904496" y="1843311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GRPC</a:t>
            </a:r>
            <a:endParaRPr lang="zh-CN" altLang="en-US" sz="1400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302DBCE-766A-4A8D-942D-A18A38AEB14F}"/>
              </a:ext>
            </a:extLst>
          </p:cNvPr>
          <p:cNvCxnSpPr>
            <a:stCxn id="92" idx="0"/>
          </p:cNvCxnSpPr>
          <p:nvPr/>
        </p:nvCxnSpPr>
        <p:spPr>
          <a:xfrm flipV="1">
            <a:off x="8303362" y="1210502"/>
            <a:ext cx="0" cy="29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5C3DB38-807F-43B4-9B19-B8FCEEAB2BF9}"/>
              </a:ext>
            </a:extLst>
          </p:cNvPr>
          <p:cNvSpPr txBox="1"/>
          <p:nvPr/>
        </p:nvSpPr>
        <p:spPr>
          <a:xfrm>
            <a:off x="6504662" y="988901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telnet/</a:t>
            </a:r>
            <a:r>
              <a:rPr lang="en-US" altLang="zh-CN" sz="1400" dirty="0" err="1"/>
              <a:t>ssh</a:t>
            </a:r>
            <a:endParaRPr lang="zh-CN" altLang="en-US" sz="14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B3EB854-91DF-4A0A-B5CF-38C74F0E7ACF}"/>
              </a:ext>
            </a:extLst>
          </p:cNvPr>
          <p:cNvSpPr txBox="1"/>
          <p:nvPr/>
        </p:nvSpPr>
        <p:spPr>
          <a:xfrm>
            <a:off x="5494646" y="976040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Web </a:t>
            </a:r>
            <a:r>
              <a:rPr lang="en-US" altLang="zh-CN" sz="1400" dirty="0" err="1"/>
              <a:t>gui</a:t>
            </a:r>
            <a:endParaRPr lang="zh-CN" altLang="en-US" sz="1400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060A38D2-432D-40E2-99A6-CD57CC03F146}"/>
              </a:ext>
            </a:extLst>
          </p:cNvPr>
          <p:cNvSpPr txBox="1"/>
          <p:nvPr/>
        </p:nvSpPr>
        <p:spPr>
          <a:xfrm>
            <a:off x="4102855" y="979668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Netconf client</a:t>
            </a:r>
            <a:endParaRPr lang="zh-CN" altLang="en-US" sz="14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288C9939-CB56-46A6-8FF9-9A2D12F44791}"/>
              </a:ext>
            </a:extLst>
          </p:cNvPr>
          <p:cNvSpPr txBox="1"/>
          <p:nvPr/>
        </p:nvSpPr>
        <p:spPr>
          <a:xfrm>
            <a:off x="7819118" y="97604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Snmp</a:t>
            </a:r>
            <a:r>
              <a:rPr lang="en-US" altLang="zh-CN" sz="1400" dirty="0"/>
              <a:t> server</a:t>
            </a:r>
            <a:endParaRPr lang="zh-CN" altLang="en-US" sz="1400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E27DF4A-F74A-46CC-9D34-876178E7DC5D}"/>
              </a:ext>
            </a:extLst>
          </p:cNvPr>
          <p:cNvSpPr txBox="1"/>
          <p:nvPr/>
        </p:nvSpPr>
        <p:spPr>
          <a:xfrm>
            <a:off x="4298815" y="2082813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CML</a:t>
            </a:r>
            <a:endParaRPr lang="zh-CN" altLang="en-US" sz="1400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CFABA532-015D-4BDB-B4F7-452D731B532E}"/>
              </a:ext>
            </a:extLst>
          </p:cNvPr>
          <p:cNvSpPr/>
          <p:nvPr/>
        </p:nvSpPr>
        <p:spPr>
          <a:xfrm>
            <a:off x="4579076" y="2683689"/>
            <a:ext cx="654778" cy="198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If-</a:t>
            </a:r>
            <a:r>
              <a:rPr lang="en-US" altLang="zh-CN" sz="1000" dirty="0" err="1">
                <a:solidFill>
                  <a:schemeClr val="tx1"/>
                </a:solidFill>
              </a:rPr>
              <a:t>cfg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549980B-0F3E-4E35-B064-B3661A87E6DF}"/>
              </a:ext>
            </a:extLst>
          </p:cNvPr>
          <p:cNvSpPr/>
          <p:nvPr/>
        </p:nvSpPr>
        <p:spPr>
          <a:xfrm>
            <a:off x="5298819" y="2679219"/>
            <a:ext cx="654778" cy="198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solidFill>
                  <a:schemeClr val="tx1"/>
                </a:solidFill>
              </a:rPr>
              <a:t>vrf-cfg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8ACD7C31-A9E2-426C-8AF5-BBA521C791F5}"/>
              </a:ext>
            </a:extLst>
          </p:cNvPr>
          <p:cNvSpPr/>
          <p:nvPr/>
        </p:nvSpPr>
        <p:spPr>
          <a:xfrm>
            <a:off x="6019934" y="2683689"/>
            <a:ext cx="654778" cy="198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solidFill>
                  <a:schemeClr val="tx1"/>
                </a:solidFill>
              </a:rPr>
              <a:t>acl-cfg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A03B00E-4A1C-4C45-B46D-79651541F45D}"/>
              </a:ext>
            </a:extLst>
          </p:cNvPr>
          <p:cNvSpPr/>
          <p:nvPr/>
        </p:nvSpPr>
        <p:spPr>
          <a:xfrm>
            <a:off x="6724156" y="2685813"/>
            <a:ext cx="654778" cy="198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solidFill>
                  <a:schemeClr val="tx1"/>
                </a:solidFill>
              </a:rPr>
              <a:t>xxxmng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634B171B-F14F-430D-8FED-0422ED6FE1F1}"/>
              </a:ext>
            </a:extLst>
          </p:cNvPr>
          <p:cNvSpPr/>
          <p:nvPr/>
        </p:nvSpPr>
        <p:spPr>
          <a:xfrm>
            <a:off x="4797459" y="2150059"/>
            <a:ext cx="487709" cy="1927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BGP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A81779D-ECB5-47C6-A952-F698359E4A91}"/>
              </a:ext>
            </a:extLst>
          </p:cNvPr>
          <p:cNvSpPr/>
          <p:nvPr/>
        </p:nvSpPr>
        <p:spPr>
          <a:xfrm>
            <a:off x="5339367" y="2150060"/>
            <a:ext cx="487709" cy="1946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chemeClr val="tx1"/>
                </a:solidFill>
              </a:rPr>
              <a:t>ospf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AF31AD57-928A-4506-A6AB-35A065DAFC6C}"/>
              </a:ext>
            </a:extLst>
          </p:cNvPr>
          <p:cNvSpPr/>
          <p:nvPr/>
        </p:nvSpPr>
        <p:spPr>
          <a:xfrm>
            <a:off x="5887930" y="2150060"/>
            <a:ext cx="543323" cy="1879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static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541C91DD-19A9-41DA-A716-09B7FBC1EA14}"/>
              </a:ext>
            </a:extLst>
          </p:cNvPr>
          <p:cNvSpPr/>
          <p:nvPr/>
        </p:nvSpPr>
        <p:spPr>
          <a:xfrm>
            <a:off x="6481437" y="2150059"/>
            <a:ext cx="455410" cy="1920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Arp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2374C1B0-2864-4BEA-BEA0-45EBE0FA4B37}"/>
              </a:ext>
            </a:extLst>
          </p:cNvPr>
          <p:cNvSpPr/>
          <p:nvPr/>
        </p:nvSpPr>
        <p:spPr>
          <a:xfrm>
            <a:off x="4550343" y="2376777"/>
            <a:ext cx="455410" cy="1920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AAA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775FD6BF-F6B9-4A30-BC93-7D09ABC9F049}"/>
              </a:ext>
            </a:extLst>
          </p:cNvPr>
          <p:cNvSpPr/>
          <p:nvPr/>
        </p:nvSpPr>
        <p:spPr>
          <a:xfrm>
            <a:off x="6949736" y="2383962"/>
            <a:ext cx="455410" cy="1920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…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D51C5FA-9DC6-4282-B9E8-03C0AB8C74A4}"/>
              </a:ext>
            </a:extLst>
          </p:cNvPr>
          <p:cNvSpPr/>
          <p:nvPr/>
        </p:nvSpPr>
        <p:spPr>
          <a:xfrm>
            <a:off x="5093260" y="2388597"/>
            <a:ext cx="531090" cy="1920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DHCP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2480EF35-39F0-44C5-A545-128CFE0D4FFE}"/>
              </a:ext>
            </a:extLst>
          </p:cNvPr>
          <p:cNvSpPr/>
          <p:nvPr/>
        </p:nvSpPr>
        <p:spPr>
          <a:xfrm>
            <a:off x="5694301" y="2384839"/>
            <a:ext cx="531090" cy="1920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chemeClr val="tx1"/>
                </a:solidFill>
              </a:rPr>
              <a:t>qos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0CF69A6A-87E6-44EF-A4D6-1C49359AE044}"/>
              </a:ext>
            </a:extLst>
          </p:cNvPr>
          <p:cNvSpPr/>
          <p:nvPr/>
        </p:nvSpPr>
        <p:spPr>
          <a:xfrm>
            <a:off x="6283865" y="2385193"/>
            <a:ext cx="591802" cy="1916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chemeClr val="tx1"/>
                </a:solidFill>
              </a:rPr>
              <a:t>vpls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614F3B21-D446-4092-9114-DF3DCE1D2E1B}"/>
              </a:ext>
            </a:extLst>
          </p:cNvPr>
          <p:cNvSpPr/>
          <p:nvPr/>
        </p:nvSpPr>
        <p:spPr>
          <a:xfrm>
            <a:off x="6982009" y="2156797"/>
            <a:ext cx="455410" cy="1920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LDP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50402BE1-C0D4-4643-A7F7-D5546DA71DA4}"/>
              </a:ext>
            </a:extLst>
          </p:cNvPr>
          <p:cNvSpPr/>
          <p:nvPr/>
        </p:nvSpPr>
        <p:spPr>
          <a:xfrm>
            <a:off x="1127432" y="1526756"/>
            <a:ext cx="2412200" cy="18204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62BF007D-7C8D-47BE-830D-C7DD96D17138}"/>
              </a:ext>
            </a:extLst>
          </p:cNvPr>
          <p:cNvSpPr/>
          <p:nvPr/>
        </p:nvSpPr>
        <p:spPr>
          <a:xfrm>
            <a:off x="1224150" y="1844301"/>
            <a:ext cx="225039" cy="625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BGP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15FFC1C-0544-4DF7-B579-98B21FB8EE1E}"/>
              </a:ext>
            </a:extLst>
          </p:cNvPr>
          <p:cNvSpPr/>
          <p:nvPr/>
        </p:nvSpPr>
        <p:spPr>
          <a:xfrm>
            <a:off x="1516825" y="1844301"/>
            <a:ext cx="225039" cy="625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OSPF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9454A07C-2C59-40D2-8367-5D06B437F4C0}"/>
              </a:ext>
            </a:extLst>
          </p:cNvPr>
          <p:cNvSpPr/>
          <p:nvPr/>
        </p:nvSpPr>
        <p:spPr>
          <a:xfrm>
            <a:off x="1809500" y="1844301"/>
            <a:ext cx="225039" cy="625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ISIS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94F2275B-2802-4DBE-A522-967442E53D2B}"/>
              </a:ext>
            </a:extLst>
          </p:cNvPr>
          <p:cNvSpPr/>
          <p:nvPr/>
        </p:nvSpPr>
        <p:spPr>
          <a:xfrm>
            <a:off x="2102088" y="1844301"/>
            <a:ext cx="225039" cy="625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RIP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3836D86D-4EBA-4E07-84AE-B36D01E53747}"/>
              </a:ext>
            </a:extLst>
          </p:cNvPr>
          <p:cNvSpPr/>
          <p:nvPr/>
        </p:nvSpPr>
        <p:spPr>
          <a:xfrm>
            <a:off x="2691898" y="1844301"/>
            <a:ext cx="225039" cy="625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PIM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9374FE92-1FB1-4002-8DDF-B53EFD0184E5}"/>
              </a:ext>
            </a:extLst>
          </p:cNvPr>
          <p:cNvSpPr/>
          <p:nvPr/>
        </p:nvSpPr>
        <p:spPr>
          <a:xfrm>
            <a:off x="2394676" y="1844301"/>
            <a:ext cx="225039" cy="625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LDP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A760EEE-89BE-4124-B4B2-7856B0B18580}"/>
              </a:ext>
            </a:extLst>
          </p:cNvPr>
          <p:cNvSpPr/>
          <p:nvPr/>
        </p:nvSpPr>
        <p:spPr>
          <a:xfrm>
            <a:off x="2958116" y="1856727"/>
            <a:ext cx="225039" cy="625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静态</a:t>
            </a: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DEA3BC2-5BAB-4488-8BB7-545DFEDD9213}"/>
              </a:ext>
            </a:extLst>
          </p:cNvPr>
          <p:cNvSpPr/>
          <p:nvPr/>
        </p:nvSpPr>
        <p:spPr>
          <a:xfrm>
            <a:off x="1259513" y="2526324"/>
            <a:ext cx="2159945" cy="7421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D208C9E6-FEA8-404E-B60E-61A2D8058E31}"/>
              </a:ext>
            </a:extLst>
          </p:cNvPr>
          <p:cNvSpPr txBox="1"/>
          <p:nvPr/>
        </p:nvSpPr>
        <p:spPr>
          <a:xfrm>
            <a:off x="1221236" y="247484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zebra</a:t>
            </a:r>
            <a:endParaRPr lang="zh-CN" altLang="en-US" sz="1400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8A161A92-43C2-4462-8FAF-4A2E9559679F}"/>
              </a:ext>
            </a:extLst>
          </p:cNvPr>
          <p:cNvSpPr/>
          <p:nvPr/>
        </p:nvSpPr>
        <p:spPr>
          <a:xfrm>
            <a:off x="1348890" y="3026380"/>
            <a:ext cx="559994" cy="1902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NB</a:t>
            </a:r>
            <a:r>
              <a:rPr lang="zh-CN" altLang="en-US" sz="1000" dirty="0">
                <a:solidFill>
                  <a:schemeClr val="tx1"/>
                </a:solidFill>
              </a:rPr>
              <a:t>表</a:t>
            </a: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5783D205-FC54-40AF-A3CD-C28C4FED50A4}"/>
              </a:ext>
            </a:extLst>
          </p:cNvPr>
          <p:cNvSpPr/>
          <p:nvPr/>
        </p:nvSpPr>
        <p:spPr>
          <a:xfrm>
            <a:off x="1987903" y="3026380"/>
            <a:ext cx="559994" cy="1902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NH</a:t>
            </a:r>
            <a:r>
              <a:rPr lang="zh-CN" altLang="en-US" sz="1000" dirty="0">
                <a:solidFill>
                  <a:schemeClr val="tx1"/>
                </a:solidFill>
              </a:rPr>
              <a:t>表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FC939464-B85B-4A7D-A61D-CD85D3A9C6D5}"/>
              </a:ext>
            </a:extLst>
          </p:cNvPr>
          <p:cNvSpPr/>
          <p:nvPr/>
        </p:nvSpPr>
        <p:spPr>
          <a:xfrm>
            <a:off x="2652545" y="3026380"/>
            <a:ext cx="559994" cy="1902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IF</a:t>
            </a:r>
            <a:r>
              <a:rPr lang="zh-CN" altLang="en-US" sz="1000" dirty="0">
                <a:solidFill>
                  <a:schemeClr val="tx1"/>
                </a:solidFill>
              </a:rPr>
              <a:t>表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C5AD2CDF-8E8C-46C1-9DE1-D7B9F28E83FB}"/>
              </a:ext>
            </a:extLst>
          </p:cNvPr>
          <p:cNvSpPr/>
          <p:nvPr/>
        </p:nvSpPr>
        <p:spPr>
          <a:xfrm>
            <a:off x="1895645" y="2570814"/>
            <a:ext cx="386391" cy="1809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RIB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835E4248-AC2D-4114-9722-0A19CD43D592}"/>
              </a:ext>
            </a:extLst>
          </p:cNvPr>
          <p:cNvSpPr/>
          <p:nvPr/>
        </p:nvSpPr>
        <p:spPr>
          <a:xfrm>
            <a:off x="2341754" y="2570814"/>
            <a:ext cx="395239" cy="1809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LSP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1B4DB350-F77E-4E66-B616-7F625F7A0DCC}"/>
              </a:ext>
            </a:extLst>
          </p:cNvPr>
          <p:cNvSpPr/>
          <p:nvPr/>
        </p:nvSpPr>
        <p:spPr>
          <a:xfrm>
            <a:off x="2803227" y="2570814"/>
            <a:ext cx="481495" cy="18095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MAC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85ECE0E9-C939-4592-998B-00778C9E308B}"/>
              </a:ext>
            </a:extLst>
          </p:cNvPr>
          <p:cNvSpPr/>
          <p:nvPr/>
        </p:nvSpPr>
        <p:spPr>
          <a:xfrm>
            <a:off x="1670120" y="2780879"/>
            <a:ext cx="441435" cy="1987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VNI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D4EDD6BB-EA62-4D72-BB7B-25EEC0BB1640}"/>
              </a:ext>
            </a:extLst>
          </p:cNvPr>
          <p:cNvSpPr/>
          <p:nvPr/>
        </p:nvSpPr>
        <p:spPr>
          <a:xfrm>
            <a:off x="2227650" y="2781317"/>
            <a:ext cx="441435" cy="18992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PW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DEE0BBB8-C5B9-4FC5-B893-3252DC199634}"/>
              </a:ext>
            </a:extLst>
          </p:cNvPr>
          <p:cNvSpPr/>
          <p:nvPr/>
        </p:nvSpPr>
        <p:spPr>
          <a:xfrm>
            <a:off x="2771964" y="2785424"/>
            <a:ext cx="441435" cy="18992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。。。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A4E1298-58C1-4936-A9B3-62705F1BC453}"/>
              </a:ext>
            </a:extLst>
          </p:cNvPr>
          <p:cNvSpPr/>
          <p:nvPr/>
        </p:nvSpPr>
        <p:spPr>
          <a:xfrm>
            <a:off x="3240543" y="1853230"/>
            <a:ext cx="225039" cy="6255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。。。</a:t>
            </a:r>
          </a:p>
        </p:txBody>
      </p:sp>
      <p:sp>
        <p:nvSpPr>
          <p:cNvPr id="163" name="流程图: 磁盘 162">
            <a:extLst>
              <a:ext uri="{FF2B5EF4-FFF2-40B4-BE49-F238E27FC236}">
                <a16:creationId xmlns:a16="http://schemas.microsoft.com/office/drawing/2014/main" id="{AA850C0F-0EB4-4561-94E4-C8B9B8E997D8}"/>
              </a:ext>
            </a:extLst>
          </p:cNvPr>
          <p:cNvSpPr/>
          <p:nvPr/>
        </p:nvSpPr>
        <p:spPr>
          <a:xfrm>
            <a:off x="5332460" y="3771523"/>
            <a:ext cx="863269" cy="236324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APP-DB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64" name="流程图: 磁盘 163">
            <a:extLst>
              <a:ext uri="{FF2B5EF4-FFF2-40B4-BE49-F238E27FC236}">
                <a16:creationId xmlns:a16="http://schemas.microsoft.com/office/drawing/2014/main" id="{0BD049E7-101B-4C1F-8BF0-BC8C585F1D89}"/>
              </a:ext>
            </a:extLst>
          </p:cNvPr>
          <p:cNvSpPr/>
          <p:nvPr/>
        </p:nvSpPr>
        <p:spPr>
          <a:xfrm>
            <a:off x="5332460" y="4507789"/>
            <a:ext cx="863269" cy="236324"/>
          </a:xfrm>
          <a:prstGeom prst="flowChartMagneticDisk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AISC-DB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88" name="连接符: 肘形 87">
            <a:extLst>
              <a:ext uri="{FF2B5EF4-FFF2-40B4-BE49-F238E27FC236}">
                <a16:creationId xmlns:a16="http://schemas.microsoft.com/office/drawing/2014/main" id="{3580A570-5493-4841-9F9D-F3D9C16A043A}"/>
              </a:ext>
            </a:extLst>
          </p:cNvPr>
          <p:cNvCxnSpPr>
            <a:cxnSpLocks/>
            <a:stCxn id="38" idx="2"/>
            <a:endCxn id="96" idx="1"/>
          </p:cNvCxnSpPr>
          <p:nvPr/>
        </p:nvCxnSpPr>
        <p:spPr>
          <a:xfrm rot="5400000">
            <a:off x="5762020" y="2955111"/>
            <a:ext cx="215065" cy="21091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9522DA1C-F321-4571-8DD9-59E0D51CD0E1}"/>
              </a:ext>
            </a:extLst>
          </p:cNvPr>
          <p:cNvCxnSpPr>
            <a:cxnSpLocks/>
            <a:stCxn id="140" idx="3"/>
            <a:endCxn id="96" idx="2"/>
          </p:cNvCxnSpPr>
          <p:nvPr/>
        </p:nvCxnSpPr>
        <p:spPr>
          <a:xfrm>
            <a:off x="3539632" y="2437003"/>
            <a:ext cx="1792828" cy="876938"/>
          </a:xfrm>
          <a:prstGeom prst="bentConnector3">
            <a:avLst>
              <a:gd name="adj1" fmla="val 3591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矩形 172">
            <a:extLst>
              <a:ext uri="{FF2B5EF4-FFF2-40B4-BE49-F238E27FC236}">
                <a16:creationId xmlns:a16="http://schemas.microsoft.com/office/drawing/2014/main" id="{54F810EF-B759-4341-991F-590C37524CA6}"/>
              </a:ext>
            </a:extLst>
          </p:cNvPr>
          <p:cNvSpPr/>
          <p:nvPr/>
        </p:nvSpPr>
        <p:spPr>
          <a:xfrm>
            <a:off x="3709938" y="3382052"/>
            <a:ext cx="863269" cy="2388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FPMSYNCD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93" name="连接符: 肘形 292">
            <a:extLst>
              <a:ext uri="{FF2B5EF4-FFF2-40B4-BE49-F238E27FC236}">
                <a16:creationId xmlns:a16="http://schemas.microsoft.com/office/drawing/2014/main" id="{94702DB6-911A-41A2-886B-79E9B18A9E25}"/>
              </a:ext>
            </a:extLst>
          </p:cNvPr>
          <p:cNvCxnSpPr>
            <a:cxnSpLocks/>
            <a:stCxn id="148" idx="3"/>
            <a:endCxn id="173" idx="1"/>
          </p:cNvCxnSpPr>
          <p:nvPr/>
        </p:nvCxnSpPr>
        <p:spPr>
          <a:xfrm>
            <a:off x="3419458" y="2897415"/>
            <a:ext cx="290480" cy="60404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>
            <a:extLst>
              <a:ext uri="{FF2B5EF4-FFF2-40B4-BE49-F238E27FC236}">
                <a16:creationId xmlns:a16="http://schemas.microsoft.com/office/drawing/2014/main" id="{85FA2EC3-38D3-4003-9C50-CB3D9ACBC144}"/>
              </a:ext>
            </a:extLst>
          </p:cNvPr>
          <p:cNvCxnSpPr>
            <a:cxnSpLocks/>
            <a:stCxn id="148" idx="2"/>
          </p:cNvCxnSpPr>
          <p:nvPr/>
        </p:nvCxnSpPr>
        <p:spPr>
          <a:xfrm>
            <a:off x="2339486" y="3268505"/>
            <a:ext cx="0" cy="17376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连接符: 肘形 301">
            <a:extLst>
              <a:ext uri="{FF2B5EF4-FFF2-40B4-BE49-F238E27FC236}">
                <a16:creationId xmlns:a16="http://schemas.microsoft.com/office/drawing/2014/main" id="{D532521F-5A5C-4385-BBD8-631E9118B4FF}"/>
              </a:ext>
            </a:extLst>
          </p:cNvPr>
          <p:cNvCxnSpPr>
            <a:cxnSpLocks/>
            <a:stCxn id="299" idx="1"/>
            <a:endCxn id="140" idx="1"/>
          </p:cNvCxnSpPr>
          <p:nvPr/>
        </p:nvCxnSpPr>
        <p:spPr>
          <a:xfrm rot="10800000">
            <a:off x="1127433" y="2437004"/>
            <a:ext cx="59935" cy="2797511"/>
          </a:xfrm>
          <a:prstGeom prst="bentConnector3">
            <a:avLst>
              <a:gd name="adj1" fmla="val 48141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连接符: 肘形 303">
            <a:extLst>
              <a:ext uri="{FF2B5EF4-FFF2-40B4-BE49-F238E27FC236}">
                <a16:creationId xmlns:a16="http://schemas.microsoft.com/office/drawing/2014/main" id="{AF58BDE4-F2BF-4A2F-AA27-E4C3B702645D}"/>
              </a:ext>
            </a:extLst>
          </p:cNvPr>
          <p:cNvCxnSpPr>
            <a:cxnSpLocks/>
            <a:stCxn id="173" idx="3"/>
            <a:endCxn id="163" idx="2"/>
          </p:cNvCxnSpPr>
          <p:nvPr/>
        </p:nvCxnSpPr>
        <p:spPr>
          <a:xfrm>
            <a:off x="4573207" y="3501455"/>
            <a:ext cx="759253" cy="388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 185">
            <a:extLst>
              <a:ext uri="{FF2B5EF4-FFF2-40B4-BE49-F238E27FC236}">
                <a16:creationId xmlns:a16="http://schemas.microsoft.com/office/drawing/2014/main" id="{E3EAA5E3-160B-433D-B94D-2F73702C455D}"/>
              </a:ext>
            </a:extLst>
          </p:cNvPr>
          <p:cNvSpPr/>
          <p:nvPr/>
        </p:nvSpPr>
        <p:spPr>
          <a:xfrm>
            <a:off x="3709938" y="3753473"/>
            <a:ext cx="863269" cy="2369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chemeClr val="tx1"/>
                </a:solidFill>
              </a:rPr>
              <a:t>neighborsy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449B72E0-AA18-49AF-9436-216B12E1D995}"/>
              </a:ext>
            </a:extLst>
          </p:cNvPr>
          <p:cNvSpPr/>
          <p:nvPr/>
        </p:nvSpPr>
        <p:spPr>
          <a:xfrm>
            <a:off x="6757847" y="3259539"/>
            <a:ext cx="782567" cy="206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chemeClr val="tx1"/>
                </a:solidFill>
              </a:rPr>
              <a:t>vlanmgr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9AB32430-E0FB-49B2-8266-8EE76D4CFA6B}"/>
              </a:ext>
            </a:extLst>
          </p:cNvPr>
          <p:cNvSpPr/>
          <p:nvPr/>
        </p:nvSpPr>
        <p:spPr>
          <a:xfrm>
            <a:off x="3710693" y="4036090"/>
            <a:ext cx="863269" cy="2369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chemeClr val="tx1"/>
                </a:solidFill>
              </a:rPr>
              <a:t>portsyncd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105875A2-9F7A-431E-A49C-FE8615D80386}"/>
              </a:ext>
            </a:extLst>
          </p:cNvPr>
          <p:cNvSpPr/>
          <p:nvPr/>
        </p:nvSpPr>
        <p:spPr>
          <a:xfrm>
            <a:off x="3709136" y="4659335"/>
            <a:ext cx="863269" cy="2369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chemeClr val="tx1"/>
                </a:solidFill>
              </a:rPr>
              <a:t>orchagent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21" name="连接符: 肘形 120">
            <a:extLst>
              <a:ext uri="{FF2B5EF4-FFF2-40B4-BE49-F238E27FC236}">
                <a16:creationId xmlns:a16="http://schemas.microsoft.com/office/drawing/2014/main" id="{423BA858-FBD2-4544-9056-A0D8DB2A95B3}"/>
              </a:ext>
            </a:extLst>
          </p:cNvPr>
          <p:cNvCxnSpPr>
            <a:cxnSpLocks/>
            <a:endCxn id="193" idx="1"/>
          </p:cNvCxnSpPr>
          <p:nvPr/>
        </p:nvCxnSpPr>
        <p:spPr>
          <a:xfrm rot="5400000" flipH="1" flipV="1">
            <a:off x="3129362" y="4445067"/>
            <a:ext cx="849822" cy="2416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B6CD76C0-6D23-45C8-A6DE-E6F5257663A4}"/>
              </a:ext>
            </a:extLst>
          </p:cNvPr>
          <p:cNvCxnSpPr>
            <a:cxnSpLocks/>
            <a:stCxn id="193" idx="3"/>
            <a:endCxn id="163" idx="2"/>
          </p:cNvCxnSpPr>
          <p:nvPr/>
        </p:nvCxnSpPr>
        <p:spPr>
          <a:xfrm flipV="1">
            <a:off x="4608185" y="3889685"/>
            <a:ext cx="724275" cy="2512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箭头连接符 327">
            <a:extLst>
              <a:ext uri="{FF2B5EF4-FFF2-40B4-BE49-F238E27FC236}">
                <a16:creationId xmlns:a16="http://schemas.microsoft.com/office/drawing/2014/main" id="{807DB15F-EAEF-47F9-81F7-3AAFCB7DE792}"/>
              </a:ext>
            </a:extLst>
          </p:cNvPr>
          <p:cNvCxnSpPr>
            <a:cxnSpLocks/>
            <a:stCxn id="163" idx="3"/>
            <a:endCxn id="204" idx="3"/>
          </p:cNvCxnSpPr>
          <p:nvPr/>
        </p:nvCxnSpPr>
        <p:spPr>
          <a:xfrm flipH="1">
            <a:off x="4572405" y="4007847"/>
            <a:ext cx="1191690" cy="76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3FFB3D61-88FB-4E37-AC78-3AB9D1F17B7F}"/>
              </a:ext>
            </a:extLst>
          </p:cNvPr>
          <p:cNvCxnSpPr>
            <a:cxnSpLocks/>
            <a:stCxn id="204" idx="3"/>
            <a:endCxn id="164" idx="2"/>
          </p:cNvCxnSpPr>
          <p:nvPr/>
        </p:nvCxnSpPr>
        <p:spPr>
          <a:xfrm flipV="1">
            <a:off x="4572405" y="4625951"/>
            <a:ext cx="760055" cy="151838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矩形 222">
            <a:extLst>
              <a:ext uri="{FF2B5EF4-FFF2-40B4-BE49-F238E27FC236}">
                <a16:creationId xmlns:a16="http://schemas.microsoft.com/office/drawing/2014/main" id="{9A1D8509-F3FC-4D58-BC47-A60170225B85}"/>
              </a:ext>
            </a:extLst>
          </p:cNvPr>
          <p:cNvSpPr/>
          <p:nvPr/>
        </p:nvSpPr>
        <p:spPr>
          <a:xfrm>
            <a:off x="3715491" y="4310450"/>
            <a:ext cx="863269" cy="2369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chemeClr val="tx1"/>
                </a:solidFill>
              </a:rPr>
              <a:t>teamsyncd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66F05B4A-17B2-41CC-928F-52A225DFD4AE}"/>
              </a:ext>
            </a:extLst>
          </p:cNvPr>
          <p:cNvSpPr txBox="1"/>
          <p:nvPr/>
        </p:nvSpPr>
        <p:spPr>
          <a:xfrm>
            <a:off x="6774273" y="2984561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cfgmgr</a:t>
            </a:r>
            <a:endParaRPr lang="zh-CN" altLang="en-US" sz="1400" dirty="0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D2ED1CDB-028C-4128-A732-8358D229EAA6}"/>
              </a:ext>
            </a:extLst>
          </p:cNvPr>
          <p:cNvSpPr/>
          <p:nvPr/>
        </p:nvSpPr>
        <p:spPr>
          <a:xfrm>
            <a:off x="6771952" y="3498943"/>
            <a:ext cx="782567" cy="2064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Br-</a:t>
            </a:r>
            <a:r>
              <a:rPr lang="en-US" altLang="zh-CN" sz="1000" b="1" dirty="0" err="1">
                <a:solidFill>
                  <a:schemeClr val="tx1"/>
                </a:solidFill>
              </a:rPr>
              <a:t>mgr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7E5A3AE-AB75-4943-8721-A29B02E6979F}"/>
              </a:ext>
            </a:extLst>
          </p:cNvPr>
          <p:cNvSpPr/>
          <p:nvPr/>
        </p:nvSpPr>
        <p:spPr>
          <a:xfrm>
            <a:off x="6786157" y="3747044"/>
            <a:ext cx="782567" cy="2064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 err="1">
                <a:solidFill>
                  <a:schemeClr val="tx1"/>
                </a:solidFill>
              </a:rPr>
              <a:t>intf-mgr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B9EE21B4-6B51-4D7E-9881-25121C89E7C4}"/>
              </a:ext>
            </a:extLst>
          </p:cNvPr>
          <p:cNvSpPr/>
          <p:nvPr/>
        </p:nvSpPr>
        <p:spPr>
          <a:xfrm>
            <a:off x="6791945" y="3996392"/>
            <a:ext cx="782567" cy="2064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。。。</a:t>
            </a:r>
          </a:p>
        </p:txBody>
      </p:sp>
      <p:cxnSp>
        <p:nvCxnSpPr>
          <p:cNvPr id="339" name="连接符: 肘形 338">
            <a:extLst>
              <a:ext uri="{FF2B5EF4-FFF2-40B4-BE49-F238E27FC236}">
                <a16:creationId xmlns:a16="http://schemas.microsoft.com/office/drawing/2014/main" id="{D6D37643-0C1B-4FC6-A1E6-DBB092BE02D9}"/>
              </a:ext>
            </a:extLst>
          </p:cNvPr>
          <p:cNvCxnSpPr>
            <a:cxnSpLocks/>
            <a:stCxn id="188" idx="3"/>
          </p:cNvCxnSpPr>
          <p:nvPr/>
        </p:nvCxnSpPr>
        <p:spPr>
          <a:xfrm>
            <a:off x="7611991" y="3650663"/>
            <a:ext cx="212919" cy="1331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箭头连接符 341">
            <a:extLst>
              <a:ext uri="{FF2B5EF4-FFF2-40B4-BE49-F238E27FC236}">
                <a16:creationId xmlns:a16="http://schemas.microsoft.com/office/drawing/2014/main" id="{66E0CF99-463B-4608-AB54-D54009199139}"/>
              </a:ext>
            </a:extLst>
          </p:cNvPr>
          <p:cNvCxnSpPr>
            <a:stCxn id="96" idx="4"/>
            <a:endCxn id="188" idx="1"/>
          </p:cNvCxnSpPr>
          <p:nvPr/>
        </p:nvCxnSpPr>
        <p:spPr>
          <a:xfrm>
            <a:off x="6195729" y="3313941"/>
            <a:ext cx="483179" cy="33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AC5A39C8-DAA1-4E5E-B115-72263024DE51}"/>
              </a:ext>
            </a:extLst>
          </p:cNvPr>
          <p:cNvCxnSpPr>
            <a:stCxn id="188" idx="1"/>
            <a:endCxn id="163" idx="4"/>
          </p:cNvCxnSpPr>
          <p:nvPr/>
        </p:nvCxnSpPr>
        <p:spPr>
          <a:xfrm flipH="1">
            <a:off x="6195729" y="3650663"/>
            <a:ext cx="483179" cy="239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矩形 233">
            <a:extLst>
              <a:ext uri="{FF2B5EF4-FFF2-40B4-BE49-F238E27FC236}">
                <a16:creationId xmlns:a16="http://schemas.microsoft.com/office/drawing/2014/main" id="{35F848E6-D86E-461E-A259-6716A62E0556}"/>
              </a:ext>
            </a:extLst>
          </p:cNvPr>
          <p:cNvSpPr/>
          <p:nvPr/>
        </p:nvSpPr>
        <p:spPr>
          <a:xfrm>
            <a:off x="6672336" y="4397314"/>
            <a:ext cx="918022" cy="3069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SYNCD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47" name="连接符: 肘形 346">
            <a:extLst>
              <a:ext uri="{FF2B5EF4-FFF2-40B4-BE49-F238E27FC236}">
                <a16:creationId xmlns:a16="http://schemas.microsoft.com/office/drawing/2014/main" id="{75C21A2E-AE17-4BF8-8D94-763E222C5F80}"/>
              </a:ext>
            </a:extLst>
          </p:cNvPr>
          <p:cNvCxnSpPr>
            <a:stCxn id="164" idx="4"/>
            <a:endCxn id="234" idx="1"/>
          </p:cNvCxnSpPr>
          <p:nvPr/>
        </p:nvCxnSpPr>
        <p:spPr>
          <a:xfrm flipV="1">
            <a:off x="6195729" y="4550773"/>
            <a:ext cx="476607" cy="7517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连接符: 肘形 349">
            <a:extLst>
              <a:ext uri="{FF2B5EF4-FFF2-40B4-BE49-F238E27FC236}">
                <a16:creationId xmlns:a16="http://schemas.microsoft.com/office/drawing/2014/main" id="{1F0745E2-122B-47AB-8CF1-3B96A5B72D7E}"/>
              </a:ext>
            </a:extLst>
          </p:cNvPr>
          <p:cNvCxnSpPr>
            <a:cxnSpLocks/>
            <a:stCxn id="234" idx="2"/>
            <a:endCxn id="91" idx="0"/>
          </p:cNvCxnSpPr>
          <p:nvPr/>
        </p:nvCxnSpPr>
        <p:spPr>
          <a:xfrm rot="16200000" flipH="1">
            <a:off x="6930201" y="4905376"/>
            <a:ext cx="411691" cy="939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矩形 239">
            <a:extLst>
              <a:ext uri="{FF2B5EF4-FFF2-40B4-BE49-F238E27FC236}">
                <a16:creationId xmlns:a16="http://schemas.microsoft.com/office/drawing/2014/main" id="{D8EB1753-9676-4632-A251-4636819D21E4}"/>
              </a:ext>
            </a:extLst>
          </p:cNvPr>
          <p:cNvSpPr/>
          <p:nvPr/>
        </p:nvSpPr>
        <p:spPr>
          <a:xfrm>
            <a:off x="2756137" y="5498737"/>
            <a:ext cx="1218453" cy="297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接口拔插中断管理</a:t>
            </a: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4B267E4F-9CEE-4AFF-8C5F-1546945E44F3}"/>
              </a:ext>
            </a:extLst>
          </p:cNvPr>
          <p:cNvSpPr/>
          <p:nvPr/>
        </p:nvSpPr>
        <p:spPr>
          <a:xfrm>
            <a:off x="8033556" y="3533780"/>
            <a:ext cx="1591359" cy="13204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7A188758-D7A6-45A1-A853-57ABF2312C15}"/>
              </a:ext>
            </a:extLst>
          </p:cNvPr>
          <p:cNvSpPr/>
          <p:nvPr/>
        </p:nvSpPr>
        <p:spPr>
          <a:xfrm>
            <a:off x="8862408" y="3728396"/>
            <a:ext cx="679917" cy="2355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TACACS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5666CE03-66D4-4496-92B5-90F78843E267}"/>
              </a:ext>
            </a:extLst>
          </p:cNvPr>
          <p:cNvSpPr/>
          <p:nvPr/>
        </p:nvSpPr>
        <p:spPr>
          <a:xfrm>
            <a:off x="8103943" y="3737716"/>
            <a:ext cx="693000" cy="2436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RADIUS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887F8FAA-6552-47F6-9003-7D69B4EFDB9E}"/>
              </a:ext>
            </a:extLst>
          </p:cNvPr>
          <p:cNvSpPr/>
          <p:nvPr/>
        </p:nvSpPr>
        <p:spPr>
          <a:xfrm>
            <a:off x="8875131" y="4010965"/>
            <a:ext cx="666537" cy="2492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8021X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F3E4B0A6-6FD8-4AB6-814A-49097D4C0853}"/>
              </a:ext>
            </a:extLst>
          </p:cNvPr>
          <p:cNvSpPr/>
          <p:nvPr/>
        </p:nvSpPr>
        <p:spPr>
          <a:xfrm>
            <a:off x="8117026" y="4030089"/>
            <a:ext cx="679917" cy="2191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DHCP 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5ABD64CC-BA95-4D99-B56E-E18A3D058706}"/>
              </a:ext>
            </a:extLst>
          </p:cNvPr>
          <p:cNvSpPr/>
          <p:nvPr/>
        </p:nvSpPr>
        <p:spPr>
          <a:xfrm>
            <a:off x="8225149" y="2293537"/>
            <a:ext cx="918022" cy="2481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Syslog</a:t>
            </a:r>
            <a:r>
              <a:rPr lang="zh-CN" altLang="en-US" sz="1000" b="1" dirty="0">
                <a:solidFill>
                  <a:schemeClr val="tx1"/>
                </a:solidFill>
              </a:rPr>
              <a:t>告警</a:t>
            </a:r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47142A07-EFC6-4CBE-ADD2-A500200AB474}"/>
              </a:ext>
            </a:extLst>
          </p:cNvPr>
          <p:cNvSpPr/>
          <p:nvPr/>
        </p:nvSpPr>
        <p:spPr>
          <a:xfrm>
            <a:off x="8223721" y="2855427"/>
            <a:ext cx="918022" cy="2587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Mirror/</a:t>
            </a:r>
            <a:r>
              <a:rPr lang="en-US" altLang="zh-CN" sz="1000" b="1" dirty="0" err="1">
                <a:solidFill>
                  <a:schemeClr val="tx1"/>
                </a:solidFill>
              </a:rPr>
              <a:t>sflow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30CBC08A-9B45-4F98-8E50-19565AEF92C3}"/>
              </a:ext>
            </a:extLst>
          </p:cNvPr>
          <p:cNvSpPr txBox="1"/>
          <p:nvPr/>
        </p:nvSpPr>
        <p:spPr>
          <a:xfrm>
            <a:off x="8342995" y="3471679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APP</a:t>
            </a:r>
            <a:r>
              <a:rPr lang="zh-CN" altLang="en-US" sz="1200" dirty="0"/>
              <a:t>应用</a:t>
            </a:r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33FC13FA-9774-426B-9514-88E0FFC74E65}"/>
              </a:ext>
            </a:extLst>
          </p:cNvPr>
          <p:cNvSpPr/>
          <p:nvPr/>
        </p:nvSpPr>
        <p:spPr>
          <a:xfrm>
            <a:off x="8870462" y="4302731"/>
            <a:ext cx="679916" cy="2355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ERPS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413FF993-E178-4CE2-BCCA-49A9F507A316}"/>
              </a:ext>
            </a:extLst>
          </p:cNvPr>
          <p:cNvSpPr/>
          <p:nvPr/>
        </p:nvSpPr>
        <p:spPr>
          <a:xfrm>
            <a:off x="8125160" y="4292564"/>
            <a:ext cx="679917" cy="2355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IPSEC.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35180FC2-F18F-4B9F-848A-59647FD4AEC0}"/>
              </a:ext>
            </a:extLst>
          </p:cNvPr>
          <p:cNvSpPr txBox="1"/>
          <p:nvPr/>
        </p:nvSpPr>
        <p:spPr>
          <a:xfrm>
            <a:off x="8345827" y="206568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运维管理</a:t>
            </a: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7790DF4B-9B8E-41B1-80ED-2B1781F11154}"/>
              </a:ext>
            </a:extLst>
          </p:cNvPr>
          <p:cNvSpPr/>
          <p:nvPr/>
        </p:nvSpPr>
        <p:spPr>
          <a:xfrm>
            <a:off x="8219551" y="2575760"/>
            <a:ext cx="918022" cy="2481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认证</a:t>
            </a:r>
            <a:r>
              <a:rPr lang="en-US" altLang="zh-CN" sz="1000" b="1" dirty="0">
                <a:solidFill>
                  <a:schemeClr val="tx1"/>
                </a:solidFill>
              </a:rPr>
              <a:t>/</a:t>
            </a:r>
            <a:r>
              <a:rPr lang="zh-CN" altLang="en-US" sz="1000" b="1" dirty="0">
                <a:solidFill>
                  <a:schemeClr val="tx1"/>
                </a:solidFill>
              </a:rPr>
              <a:t>审计</a:t>
            </a: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CFE1517C-1E02-4013-8E0F-714951573B47}"/>
              </a:ext>
            </a:extLst>
          </p:cNvPr>
          <p:cNvSpPr/>
          <p:nvPr/>
        </p:nvSpPr>
        <p:spPr>
          <a:xfrm>
            <a:off x="8131264" y="4575503"/>
            <a:ext cx="679917" cy="2355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SNOOPING.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F9DC1FE4-F691-4B41-8EE3-1FC201302C9B}"/>
              </a:ext>
            </a:extLst>
          </p:cNvPr>
          <p:cNvSpPr/>
          <p:nvPr/>
        </p:nvSpPr>
        <p:spPr>
          <a:xfrm>
            <a:off x="8871643" y="4568018"/>
            <a:ext cx="679916" cy="2355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。。。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7576CC3C-74A7-462A-A460-1D3EE4340A69}"/>
              </a:ext>
            </a:extLst>
          </p:cNvPr>
          <p:cNvSpPr/>
          <p:nvPr/>
        </p:nvSpPr>
        <p:spPr>
          <a:xfrm>
            <a:off x="9991846" y="2592818"/>
            <a:ext cx="707740" cy="31824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端口资源管理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4573DAAA-129A-431F-95A2-29211B483639}"/>
              </a:ext>
            </a:extLst>
          </p:cNvPr>
          <p:cNvSpPr/>
          <p:nvPr/>
        </p:nvSpPr>
        <p:spPr>
          <a:xfrm>
            <a:off x="10004186" y="3804062"/>
            <a:ext cx="692585" cy="2971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进程运行监控管理</a:t>
            </a:r>
          </a:p>
        </p:txBody>
      </p:sp>
      <p:sp>
        <p:nvSpPr>
          <p:cNvPr id="266" name="矩形 265">
            <a:extLst>
              <a:ext uri="{FF2B5EF4-FFF2-40B4-BE49-F238E27FC236}">
                <a16:creationId xmlns:a16="http://schemas.microsoft.com/office/drawing/2014/main" id="{AF323669-C03C-4F78-8611-0ED2E52C5E34}"/>
              </a:ext>
            </a:extLst>
          </p:cNvPr>
          <p:cNvSpPr/>
          <p:nvPr/>
        </p:nvSpPr>
        <p:spPr>
          <a:xfrm>
            <a:off x="3778066" y="6032250"/>
            <a:ext cx="1381125" cy="2971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接口</a:t>
            </a:r>
            <a:r>
              <a:rPr lang="en-US" altLang="zh-CN" sz="1000" b="1" dirty="0">
                <a:solidFill>
                  <a:schemeClr val="tx1"/>
                </a:solidFill>
              </a:rPr>
              <a:t>PHY</a:t>
            </a: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AEA43986-3372-454C-B530-DDEA8977E5E9}"/>
              </a:ext>
            </a:extLst>
          </p:cNvPr>
          <p:cNvSpPr txBox="1"/>
          <p:nvPr/>
        </p:nvSpPr>
        <p:spPr>
          <a:xfrm>
            <a:off x="1749733" y="155159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路由协议组件</a:t>
            </a:r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A03F1F63-B753-4896-B1A3-2E2F9B923282}"/>
              </a:ext>
            </a:extLst>
          </p:cNvPr>
          <p:cNvSpPr/>
          <p:nvPr/>
        </p:nvSpPr>
        <p:spPr>
          <a:xfrm>
            <a:off x="6416141" y="6544962"/>
            <a:ext cx="751146" cy="2345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进程</a:t>
            </a:r>
            <a:r>
              <a:rPr lang="en-US" altLang="zh-CN" sz="1000" b="1" dirty="0">
                <a:solidFill>
                  <a:schemeClr val="tx1"/>
                </a:solidFill>
              </a:rPr>
              <a:t>/</a:t>
            </a:r>
            <a:r>
              <a:rPr lang="zh-CN" altLang="en-US" sz="1000" b="1" dirty="0">
                <a:solidFill>
                  <a:schemeClr val="tx1"/>
                </a:solidFill>
              </a:rPr>
              <a:t>组件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24867C82-6713-4760-9552-5F148FAF903B}"/>
              </a:ext>
            </a:extLst>
          </p:cNvPr>
          <p:cNvSpPr/>
          <p:nvPr/>
        </p:nvSpPr>
        <p:spPr>
          <a:xfrm>
            <a:off x="7311735" y="6544962"/>
            <a:ext cx="1061133" cy="2258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功能组件</a:t>
            </a:r>
            <a:r>
              <a:rPr lang="en-US" altLang="zh-CN" sz="1000" b="1" dirty="0">
                <a:solidFill>
                  <a:schemeClr val="tx1"/>
                </a:solidFill>
              </a:rPr>
              <a:t>/</a:t>
            </a:r>
            <a:r>
              <a:rPr lang="zh-CN" altLang="en-US" sz="1000" b="1" dirty="0">
                <a:solidFill>
                  <a:schemeClr val="tx1"/>
                </a:solidFill>
              </a:rPr>
              <a:t>模块</a:t>
            </a: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83BDE8A2-A586-4B47-AFF1-9B37A63463D0}"/>
              </a:ext>
            </a:extLst>
          </p:cNvPr>
          <p:cNvSpPr/>
          <p:nvPr/>
        </p:nvSpPr>
        <p:spPr>
          <a:xfrm>
            <a:off x="8488574" y="6546756"/>
            <a:ext cx="1273729" cy="224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基础功能组件</a:t>
            </a:r>
            <a:r>
              <a:rPr lang="en-US" altLang="zh-CN" sz="1000" dirty="0">
                <a:solidFill>
                  <a:schemeClr val="tx1"/>
                </a:solidFill>
              </a:rPr>
              <a:t>/</a:t>
            </a:r>
            <a:r>
              <a:rPr lang="zh-CN" altLang="en-US" sz="1000" dirty="0">
                <a:solidFill>
                  <a:schemeClr val="tx1"/>
                </a:solidFill>
              </a:rPr>
              <a:t>模块</a:t>
            </a:r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F05FAAD1-AB89-4E85-8DCE-5A228E7E8576}"/>
              </a:ext>
            </a:extLst>
          </p:cNvPr>
          <p:cNvSpPr/>
          <p:nvPr/>
        </p:nvSpPr>
        <p:spPr>
          <a:xfrm>
            <a:off x="9924536" y="6524841"/>
            <a:ext cx="1178891" cy="25471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Linux</a:t>
            </a:r>
            <a:r>
              <a:rPr lang="zh-CN" altLang="en-US" sz="1000" b="1" dirty="0">
                <a:solidFill>
                  <a:schemeClr val="tx1"/>
                </a:solidFill>
              </a:rPr>
              <a:t>或</a:t>
            </a:r>
            <a:r>
              <a:rPr lang="en-US" altLang="zh-CN" sz="1000" b="1" dirty="0">
                <a:solidFill>
                  <a:schemeClr val="tx1"/>
                </a:solidFill>
              </a:rPr>
              <a:t>lib</a:t>
            </a:r>
            <a:r>
              <a:rPr lang="zh-CN" altLang="en-US" sz="1000" b="1" dirty="0">
                <a:solidFill>
                  <a:schemeClr val="tx1"/>
                </a:solidFill>
              </a:rPr>
              <a:t>库组件</a:t>
            </a:r>
          </a:p>
        </p:txBody>
      </p:sp>
    </p:spTree>
    <p:extLst>
      <p:ext uri="{BB962C8B-B14F-4D97-AF65-F5344CB8AC3E}">
        <p14:creationId xmlns:p14="http://schemas.microsoft.com/office/powerpoint/2010/main" val="4071665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ANOS</a:t>
            </a:r>
            <a:r>
              <a:rPr lang="zh-CN" altLang="en-US" dirty="0"/>
              <a:t>目录说明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471E148-0F76-4530-BF05-E90319890B0E}"/>
              </a:ext>
            </a:extLst>
          </p:cNvPr>
          <p:cNvSpPr txBox="1"/>
          <p:nvPr/>
        </p:nvSpPr>
        <p:spPr>
          <a:xfrm>
            <a:off x="5961530" y="1054512"/>
            <a:ext cx="5289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代码目录说明：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ANOS-FRR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协议组件代码目录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ANOS-KLISH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命令行组件代码目录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ANOS-SONIC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业务处理以及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接口代码目录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7F899D-7C6A-43CC-9AF2-8A6708735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1" y="1130871"/>
            <a:ext cx="554432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37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ANOS</a:t>
            </a:r>
            <a:r>
              <a:rPr lang="zh-CN" altLang="en-US" dirty="0"/>
              <a:t>目录说明</a:t>
            </a:r>
            <a:r>
              <a:rPr lang="en-US" altLang="zh-CN" dirty="0"/>
              <a:t>-</a:t>
            </a:r>
            <a:r>
              <a:rPr lang="zh-CN" altLang="en-US" dirty="0"/>
              <a:t>命令配置组件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471E148-0F76-4530-BF05-E90319890B0E}"/>
              </a:ext>
            </a:extLst>
          </p:cNvPr>
          <p:cNvSpPr txBox="1"/>
          <p:nvPr/>
        </p:nvSpPr>
        <p:spPr>
          <a:xfrm>
            <a:off x="5961530" y="1054512"/>
            <a:ext cx="52898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代码目录说明：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anos_cli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：配置命令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xlsx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文件，以及脚本编译的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anos_cli_common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：公共头文件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anos_cli_modules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anos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业务配置参数打包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解包处理文件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anos_klish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klish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命令行解析模块文件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debugdispatch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：实时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信息显示处理文件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klish_xml_autogen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：将命令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xlxs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内容转换为命令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的处理工具文件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syslog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syslog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业务处理文件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：编译结果存放目录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xxx.sh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：编译及打包脚本文件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90E364-9239-4086-A3CE-600683146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6" y="1054512"/>
            <a:ext cx="5277587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ANOS</a:t>
            </a:r>
            <a:r>
              <a:rPr lang="zh-CN" altLang="en-US" dirty="0"/>
              <a:t>目录说明</a:t>
            </a:r>
            <a:r>
              <a:rPr lang="en-US" altLang="zh-CN" dirty="0"/>
              <a:t>-FRR</a:t>
            </a:r>
            <a:r>
              <a:rPr lang="zh-CN" altLang="en-US" dirty="0"/>
              <a:t>协议组件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471E148-0F76-4530-BF05-E90319890B0E}"/>
              </a:ext>
            </a:extLst>
          </p:cNvPr>
          <p:cNvSpPr txBox="1"/>
          <p:nvPr/>
        </p:nvSpPr>
        <p:spPr>
          <a:xfrm>
            <a:off x="6499412" y="971163"/>
            <a:ext cx="5289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代码目录说明：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：保存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需要使用的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依赖包文件目录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各协议源码文件目录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F75298-FBE0-42E0-B7C1-488820005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8" y="818764"/>
            <a:ext cx="5944430" cy="21236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776F88-29E1-4012-BFCC-867FEE0F1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47" y="2942422"/>
            <a:ext cx="4877481" cy="36448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07B29F-6B48-4387-ACB7-C0ACD6B08C5E}"/>
              </a:ext>
            </a:extLst>
          </p:cNvPr>
          <p:cNvSpPr txBox="1"/>
          <p:nvPr/>
        </p:nvSpPr>
        <p:spPr>
          <a:xfrm>
            <a:off x="6589059" y="3095798"/>
            <a:ext cx="4563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子目录说明：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bfdd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bfd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协议代码目录文件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bgpd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bgp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协议代码目录文件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Eigrpd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eigrp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协议代码目录文件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Isisd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isis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协议代码目录文件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Ldpd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协议代码目录文件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Ospfd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ospf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协议代码目录文件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。。。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478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ANOS</a:t>
            </a:r>
            <a:r>
              <a:rPr lang="zh-CN" altLang="en-US" dirty="0"/>
              <a:t>目录说明</a:t>
            </a:r>
            <a:r>
              <a:rPr lang="en-US" altLang="zh-CN" dirty="0"/>
              <a:t>-</a:t>
            </a:r>
            <a:r>
              <a:rPr lang="en-US" altLang="zh-CN" dirty="0" err="1"/>
              <a:t>SONiC</a:t>
            </a:r>
            <a:r>
              <a:rPr lang="zh-CN" altLang="en-US" dirty="0"/>
              <a:t>框架组件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6DB6FA7-9295-4ED3-92A9-9949D5613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6" y="971164"/>
            <a:ext cx="5906324" cy="552527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471E148-0F76-4530-BF05-E90319890B0E}"/>
              </a:ext>
            </a:extLst>
          </p:cNvPr>
          <p:cNvSpPr txBox="1"/>
          <p:nvPr/>
        </p:nvSpPr>
        <p:spPr>
          <a:xfrm>
            <a:off x="6499412" y="971163"/>
            <a:ext cx="528986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代码目录说明：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Device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：各厂家的白盒硬件型号及相关的配置文件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Docker-repo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仓库目录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系统各个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的编译及打包配置文件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文件打包需要的相关配置模板或配置文件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：各芯片的版本相关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编译配置文件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Rules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目录下的各个目录的编译规则文件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Sonic-slave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编译的基础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编译配置文件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Sonic-slave-stretch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编译的基础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编译配置文件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各业务源码文件目录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：编译结果存放目录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Xxx.sh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：编译及打包脚本文件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编译过程：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effectLst/>
                <a:ea typeface="微软雅黑" panose="020B0503020204020204" pitchFamily="34" charset="-122"/>
              </a:rPr>
              <a:t>SONIC</a:t>
            </a:r>
            <a:r>
              <a:rPr lang="zh-CN" altLang="zh-CN" sz="1200" dirty="0">
                <a:effectLst/>
                <a:ea typeface="微软雅黑" panose="020B0503020204020204" pitchFamily="34" charset="-122"/>
              </a:rPr>
              <a:t>编译中，先编译创建基础</a:t>
            </a:r>
            <a:r>
              <a:rPr lang="en-US" altLang="zh-CN" sz="1200" dirty="0">
                <a:effectLst/>
                <a:ea typeface="Calibri" panose="020F0502020204030204" pitchFamily="34" charset="0"/>
              </a:rPr>
              <a:t>docker</a:t>
            </a:r>
            <a:r>
              <a:rPr lang="zh-CN" altLang="zh-CN" sz="1200" dirty="0">
                <a:effectLst/>
                <a:ea typeface="微软雅黑" panose="020B0503020204020204" pitchFamily="34" charset="-122"/>
              </a:rPr>
              <a:t>容器，在容器内进行其它业务的编译及</a:t>
            </a:r>
            <a:r>
              <a:rPr lang="en-US" altLang="zh-CN" sz="1200" dirty="0">
                <a:effectLst/>
                <a:ea typeface="Calibri" panose="020F0502020204030204" pitchFamily="34" charset="0"/>
              </a:rPr>
              <a:t>docker</a:t>
            </a:r>
            <a:r>
              <a:rPr lang="zh-CN" altLang="zh-CN" sz="1200" dirty="0">
                <a:effectLst/>
                <a:ea typeface="微软雅黑" panose="020B0503020204020204" pitchFamily="34" charset="-122"/>
              </a:rPr>
              <a:t>的打包。</a:t>
            </a:r>
            <a:endParaRPr lang="en-US" altLang="zh-CN" sz="1200" dirty="0">
              <a:effectLst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x-none" altLang="zh-CN" sz="1200" dirty="0">
                <a:effectLst/>
                <a:ea typeface="Calibri" panose="020F0502020204030204" pitchFamily="34" charset="0"/>
              </a:rPr>
              <a:t>docker</a:t>
            </a:r>
            <a:r>
              <a:rPr lang="zh-CN" altLang="zh-CN" sz="1200" dirty="0">
                <a:effectLst/>
                <a:ea typeface="微软雅黑" panose="020B0503020204020204" pitchFamily="34" charset="-122"/>
              </a:rPr>
              <a:t>容器的编译及配置见</a:t>
            </a:r>
            <a:r>
              <a:rPr lang="en-US" altLang="zh-CN" sz="1200" dirty="0">
                <a:effectLst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effectLst/>
                <a:ea typeface="Calibri" panose="020F0502020204030204" pitchFamily="34" charset="0"/>
              </a:rPr>
              <a:t>sonic-slave-stretch </a:t>
            </a:r>
            <a:r>
              <a:rPr lang="zh-CN" altLang="en-US" sz="1200" dirty="0">
                <a:effectLst/>
                <a:ea typeface="Calibri" panose="020F0502020204030204" pitchFamily="34" charset="0"/>
              </a:rPr>
              <a:t>目录</a:t>
            </a:r>
            <a:r>
              <a:rPr lang="zh-CN" altLang="zh-CN" sz="1200" dirty="0">
                <a:effectLst/>
                <a:ea typeface="微软雅黑" panose="020B0503020204020204" pitchFamily="34" charset="-122"/>
              </a:rPr>
              <a:t>下的</a:t>
            </a:r>
            <a:r>
              <a:rPr lang="en-US" altLang="zh-CN" sz="1200" dirty="0" err="1">
                <a:effectLst/>
                <a:ea typeface="Calibri" panose="020F0502020204030204" pitchFamily="34" charset="0"/>
              </a:rPr>
              <a:t>Dockerfile</a:t>
            </a:r>
            <a:r>
              <a:rPr lang="en-US" altLang="zh-CN" sz="1200" dirty="0">
                <a:effectLst/>
                <a:ea typeface="Calibri" panose="020F0502020204030204" pitchFamily="34" charset="0"/>
              </a:rPr>
              <a:t> </a:t>
            </a:r>
            <a:r>
              <a:rPr lang="zh-CN" altLang="zh-CN" sz="1200" dirty="0">
                <a:effectLst/>
                <a:ea typeface="微软雅黑" panose="020B0503020204020204" pitchFamily="34" charset="-122"/>
              </a:rPr>
              <a:t>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整体编译时先执行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根目录下的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中调用执行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Makefile.work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文件；在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Makefile.work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文件中再调用到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slave.mk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的编译和打包处理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525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ANOS</a:t>
            </a:r>
            <a:r>
              <a:rPr lang="zh-CN" altLang="en-US" dirty="0"/>
              <a:t>目录说明</a:t>
            </a:r>
            <a:r>
              <a:rPr lang="en-US" altLang="zh-CN" dirty="0"/>
              <a:t>-</a:t>
            </a:r>
            <a:r>
              <a:rPr lang="zh-CN" altLang="en-US" dirty="0"/>
              <a:t>业务源码</a:t>
            </a:r>
            <a:r>
              <a:rPr lang="en-US" altLang="zh-CN" dirty="0"/>
              <a:t>SRC</a:t>
            </a:r>
            <a:r>
              <a:rPr lang="zh-CN" altLang="en-US" dirty="0"/>
              <a:t>目录说明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471E148-0F76-4530-BF05-E90319890B0E}"/>
              </a:ext>
            </a:extLst>
          </p:cNvPr>
          <p:cNvSpPr txBox="1"/>
          <p:nvPr/>
        </p:nvSpPr>
        <p:spPr>
          <a:xfrm>
            <a:off x="5943600" y="1177351"/>
            <a:ext cx="528986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关键目录说明（各独立业务的说明 略，重点描述公共的）：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Sonic-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sairedis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数据库操作相关的代码目录，包含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的接口定义、公共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操作（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create,set,remove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）库函数、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syncd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进程等代码文件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Sonic-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swss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swss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处理代码目录，其中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cfgmgr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是业务对配置管理表进行相关处理的代码目录（各业务的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mgr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都是独立进程），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orchagent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是各业务表汇总处理的目录（各业务处理都在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orch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一个进程中执行）；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fpmsyncd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是路由协议（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）的数据向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的同步处理代码；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Sonic-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swss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-common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swss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业务表处理的抽象类封装库（代码在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子目录中），包含：生产者表类、生产者状态表类、消费者表类，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Notification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通知类等；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Sonic-utilities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命令接口，主要是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语言实现的各业务配置及查询命令；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C20E66-A75F-4E6D-9CD8-8E35F1CD4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6" y="971163"/>
            <a:ext cx="4667901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5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华智达</a:t>
            </a:r>
            <a:r>
              <a:rPr lang="en-US" altLang="zh-CN" dirty="0"/>
              <a:t>ANOS</a:t>
            </a:r>
            <a:r>
              <a:rPr lang="zh-CN" altLang="en-US" dirty="0"/>
              <a:t>实现架构</a:t>
            </a:r>
            <a:r>
              <a:rPr lang="en-US" altLang="zh-CN" dirty="0"/>
              <a:t>-</a:t>
            </a:r>
            <a:r>
              <a:rPr lang="zh-CN" altLang="en-US" dirty="0"/>
              <a:t>数据同步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CB070A-B5BA-4CDA-9EF1-7E448FFA9BC6}"/>
              </a:ext>
            </a:extLst>
          </p:cNvPr>
          <p:cNvSpPr txBox="1"/>
          <p:nvPr/>
        </p:nvSpPr>
        <p:spPr>
          <a:xfrm>
            <a:off x="579990" y="5534592"/>
            <a:ext cx="1041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SYNCD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处理结果的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status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并没有返回给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syncd_main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中没有没有对返回值进行处理）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SYNCD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getresponse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方式通知并返回数据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48bit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是一个单调递增的值，主要用于生成建立与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的对应关系。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48bit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中不同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有不同的含义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7A335B-E2F5-4624-96D6-B8C3AEC8850A}"/>
              </a:ext>
            </a:extLst>
          </p:cNvPr>
          <p:cNvSpPr/>
          <p:nvPr/>
        </p:nvSpPr>
        <p:spPr>
          <a:xfrm>
            <a:off x="3554505" y="1183632"/>
            <a:ext cx="1255059" cy="610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D4AFCF-6D42-45FF-9D3D-7FFA68FB5334}"/>
              </a:ext>
            </a:extLst>
          </p:cNvPr>
          <p:cNvSpPr txBox="1"/>
          <p:nvPr/>
        </p:nvSpPr>
        <p:spPr>
          <a:xfrm>
            <a:off x="3585882" y="1273571"/>
            <a:ext cx="1192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subscribeState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02A51C-5001-4D7D-94B9-ECDEC743FDA2}"/>
              </a:ext>
            </a:extLst>
          </p:cNvPr>
          <p:cNvSpPr/>
          <p:nvPr/>
        </p:nvSpPr>
        <p:spPr>
          <a:xfrm>
            <a:off x="5992905" y="1183632"/>
            <a:ext cx="1255059" cy="610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873180-5F3A-407A-AE04-4D54DF3FA59B}"/>
              </a:ext>
            </a:extLst>
          </p:cNvPr>
          <p:cNvSpPr txBox="1"/>
          <p:nvPr/>
        </p:nvSpPr>
        <p:spPr>
          <a:xfrm>
            <a:off x="6024282" y="1273571"/>
            <a:ext cx="1192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Producerstate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APP-DB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6FC77C6-4FE8-433A-B522-639CFF7A1EF7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4778188" y="1489015"/>
            <a:ext cx="1246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BA97894-80CD-49F2-9991-843D8741213D}"/>
              </a:ext>
            </a:extLst>
          </p:cNvPr>
          <p:cNvSpPr txBox="1"/>
          <p:nvPr/>
        </p:nvSpPr>
        <p:spPr>
          <a:xfrm>
            <a:off x="4948517" y="1273571"/>
            <a:ext cx="905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consumer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F47B1F-6C5D-44A3-9CD4-DBDFA4571F49}"/>
              </a:ext>
            </a:extLst>
          </p:cNvPr>
          <p:cNvSpPr/>
          <p:nvPr/>
        </p:nvSpPr>
        <p:spPr>
          <a:xfrm>
            <a:off x="8440269" y="1183632"/>
            <a:ext cx="1492625" cy="610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7A8144-FDE3-4371-B25B-AA2E70F5F270}"/>
              </a:ext>
            </a:extLst>
          </p:cNvPr>
          <p:cNvSpPr txBox="1"/>
          <p:nvPr/>
        </p:nvSpPr>
        <p:spPr>
          <a:xfrm>
            <a:off x="8440269" y="1135143"/>
            <a:ext cx="15015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consumerstate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消费数据，调用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create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OID(VID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。返回调用结果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AE7C584-09A7-4216-8D9A-D519C9F1E446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7216588" y="1489014"/>
            <a:ext cx="12236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BC0878D-E015-492C-94E7-7DCF5D0B365F}"/>
              </a:ext>
            </a:extLst>
          </p:cNvPr>
          <p:cNvSpPr txBox="1"/>
          <p:nvPr/>
        </p:nvSpPr>
        <p:spPr>
          <a:xfrm>
            <a:off x="7395881" y="1273571"/>
            <a:ext cx="905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XXXORCH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订阅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(select)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5C1897-EB67-4939-B6D0-509E778B1776}"/>
              </a:ext>
            </a:extLst>
          </p:cNvPr>
          <p:cNvSpPr/>
          <p:nvPr/>
        </p:nvSpPr>
        <p:spPr>
          <a:xfrm>
            <a:off x="8503024" y="2088772"/>
            <a:ext cx="149262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9A6782-5CC7-4BD3-87DC-83CF23B67D23}"/>
              </a:ext>
            </a:extLst>
          </p:cNvPr>
          <p:cNvSpPr txBox="1"/>
          <p:nvPr/>
        </p:nvSpPr>
        <p:spPr>
          <a:xfrm>
            <a:off x="8511987" y="2166069"/>
            <a:ext cx="1510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处理数据后，调用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g_aiscState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producertable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ASIC-DB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数据对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AC03DEE-568B-41ED-B929-34F9E114743B}"/>
              </a:ext>
            </a:extLst>
          </p:cNvPr>
          <p:cNvSpPr/>
          <p:nvPr/>
        </p:nvSpPr>
        <p:spPr>
          <a:xfrm>
            <a:off x="8520951" y="3806484"/>
            <a:ext cx="149262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3D336C-9AA5-4358-BB72-B0342DC043A6}"/>
              </a:ext>
            </a:extLst>
          </p:cNvPr>
          <p:cNvSpPr txBox="1"/>
          <p:nvPr/>
        </p:nvSpPr>
        <p:spPr>
          <a:xfrm>
            <a:off x="8646458" y="3143259"/>
            <a:ext cx="11026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Syncd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订阅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(select)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B98F5F9-4985-4B49-8B3E-786F6AFCD8E0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9249337" y="3012102"/>
            <a:ext cx="17927" cy="79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2CA19EA-137C-4D33-8552-DF6ECA1CB34A}"/>
              </a:ext>
            </a:extLst>
          </p:cNvPr>
          <p:cNvSpPr txBox="1"/>
          <p:nvPr/>
        </p:nvSpPr>
        <p:spPr>
          <a:xfrm>
            <a:off x="8503024" y="3860820"/>
            <a:ext cx="1411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Syncd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consumertable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消费数据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根据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操作调用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286D77-74F5-41C5-990C-E05C1B730027}"/>
              </a:ext>
            </a:extLst>
          </p:cNvPr>
          <p:cNvSpPr/>
          <p:nvPr/>
        </p:nvSpPr>
        <p:spPr>
          <a:xfrm>
            <a:off x="6378377" y="3224315"/>
            <a:ext cx="149262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2DF4C4-8BCA-41E2-86C7-6FADF0BB7E65}"/>
              </a:ext>
            </a:extLst>
          </p:cNvPr>
          <p:cNvSpPr txBox="1"/>
          <p:nvPr/>
        </p:nvSpPr>
        <p:spPr>
          <a:xfrm>
            <a:off x="6360450" y="3278651"/>
            <a:ext cx="1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 Create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ASIC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处理，更新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OID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若成功再更新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RID-VID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映射关系（本地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F59AFE-5CBA-4229-9B89-28EA8092DE93}"/>
              </a:ext>
            </a:extLst>
          </p:cNvPr>
          <p:cNvSpPr/>
          <p:nvPr/>
        </p:nvSpPr>
        <p:spPr>
          <a:xfrm>
            <a:off x="6378377" y="4433175"/>
            <a:ext cx="149262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ECA4CC-7C2C-44F7-AB6F-B2E3FCE693E0}"/>
              </a:ext>
            </a:extLst>
          </p:cNvPr>
          <p:cNvSpPr txBox="1"/>
          <p:nvPr/>
        </p:nvSpPr>
        <p:spPr>
          <a:xfrm>
            <a:off x="6360450" y="4487511"/>
            <a:ext cx="15105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 set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等操作先检查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VID-RID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，通过再进行后续处理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5DFC73-0CC1-47B0-91E0-D85EF047B83A}"/>
              </a:ext>
            </a:extLst>
          </p:cNvPr>
          <p:cNvSpPr/>
          <p:nvPr/>
        </p:nvSpPr>
        <p:spPr>
          <a:xfrm>
            <a:off x="1048868" y="1135143"/>
            <a:ext cx="1255059" cy="610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A5268E-BEE5-45EB-9BF9-D4D600DA172F}"/>
              </a:ext>
            </a:extLst>
          </p:cNvPr>
          <p:cNvSpPr txBox="1"/>
          <p:nvPr/>
        </p:nvSpPr>
        <p:spPr>
          <a:xfrm>
            <a:off x="1080245" y="1225082"/>
            <a:ext cx="1192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CONFIG-DB</a:t>
            </a: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数据变化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BEACD4A-D770-4A1A-84BA-2C3B4B707837}"/>
              </a:ext>
            </a:extLst>
          </p:cNvPr>
          <p:cNvCxnSpPr/>
          <p:nvPr/>
        </p:nvCxnSpPr>
        <p:spPr>
          <a:xfrm>
            <a:off x="2312893" y="1481214"/>
            <a:ext cx="1246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7E03E32-0AA1-449D-AB82-C423A0EA7E0D}"/>
              </a:ext>
            </a:extLst>
          </p:cNvPr>
          <p:cNvSpPr txBox="1"/>
          <p:nvPr/>
        </p:nvSpPr>
        <p:spPr>
          <a:xfrm>
            <a:off x="2393577" y="1256805"/>
            <a:ext cx="10578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XXXMGRD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consumer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021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华智达</a:t>
            </a:r>
            <a:r>
              <a:rPr lang="en-US" altLang="zh-CN" dirty="0"/>
              <a:t>ANOS</a:t>
            </a:r>
            <a:r>
              <a:rPr lang="zh-CN" altLang="en-US" dirty="0"/>
              <a:t>实现架构</a:t>
            </a:r>
            <a:r>
              <a:rPr lang="en-US" altLang="zh-CN" dirty="0"/>
              <a:t>-SAI</a:t>
            </a:r>
            <a:r>
              <a:rPr lang="zh-CN" altLang="en-US" dirty="0"/>
              <a:t>接口或属性修改（</a:t>
            </a:r>
            <a:r>
              <a:rPr lang="zh-CN" altLang="en-US" dirty="0">
                <a:solidFill>
                  <a:srgbClr val="FF0000"/>
                </a:solidFill>
              </a:rPr>
              <a:t>待补充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CB070A-B5BA-4CDA-9EF1-7E448FFA9BC6}"/>
              </a:ext>
            </a:extLst>
          </p:cNvPr>
          <p:cNvSpPr txBox="1"/>
          <p:nvPr/>
        </p:nvSpPr>
        <p:spPr>
          <a:xfrm>
            <a:off x="402726" y="1159822"/>
            <a:ext cx="10410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 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接口的修改：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属性的修改（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saixxx.h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？， </a:t>
            </a:r>
            <a:r>
              <a: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src\sonic-sairedis\meta\saiserialize.cpp,xxx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src\sonic-sairedis\SAI\meta\saiserialize.c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8703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华智达</a:t>
            </a:r>
            <a:r>
              <a:rPr lang="en-US" altLang="zh-CN" dirty="0"/>
              <a:t>ANOS</a:t>
            </a:r>
            <a:r>
              <a:rPr lang="zh-CN" altLang="en-US" dirty="0"/>
              <a:t>实现</a:t>
            </a:r>
            <a:r>
              <a:rPr lang="en-US" altLang="zh-CN" dirty="0"/>
              <a:t>-</a:t>
            </a:r>
            <a:r>
              <a:rPr lang="zh-CN" altLang="en-US" dirty="0"/>
              <a:t>配置管理统一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CB070A-B5BA-4CDA-9EF1-7E448FFA9BC6}"/>
              </a:ext>
            </a:extLst>
          </p:cNvPr>
          <p:cNvSpPr txBox="1"/>
          <p:nvPr/>
        </p:nvSpPr>
        <p:spPr>
          <a:xfrm>
            <a:off x="1431634" y="5734050"/>
            <a:ext cx="9922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gRPC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接口，统一配置管理对外，实现呈现层与配置模型的解耦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Redis-DB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实现配置的分发与同步，可支持外部直管，也支持采用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的配置界面管理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E1EF95-DF0A-41BF-8BFA-D0591391DA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31634" y="942975"/>
            <a:ext cx="724564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0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2A8-688D-474D-8ACF-4028BA1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9" y="218428"/>
            <a:ext cx="9628242" cy="544512"/>
          </a:xfrm>
        </p:spPr>
        <p:txBody>
          <a:bodyPr/>
          <a:lstStyle/>
          <a:p>
            <a:r>
              <a:rPr lang="en-US" altLang="zh-CN" dirty="0"/>
              <a:t>OCP &amp; </a:t>
            </a:r>
            <a:r>
              <a:rPr lang="en-US" altLang="zh-CN" dirty="0" err="1"/>
              <a:t>SONiC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C392871-80DF-4E1C-B234-85B46B14AB86}"/>
              </a:ext>
            </a:extLst>
          </p:cNvPr>
          <p:cNvSpPr/>
          <p:nvPr/>
        </p:nvSpPr>
        <p:spPr>
          <a:xfrm>
            <a:off x="455889" y="1192357"/>
            <a:ext cx="107426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333333"/>
                </a:solidFill>
                <a:latin typeface="open sans"/>
              </a:rPr>
              <a:t>OCP</a:t>
            </a:r>
            <a:r>
              <a:rPr lang="zh-CN" altLang="en-US" sz="1600" dirty="0">
                <a:solidFill>
                  <a:srgbClr val="333333"/>
                </a:solidFill>
                <a:latin typeface="open sans"/>
              </a:rPr>
              <a:t>：</a:t>
            </a:r>
            <a:r>
              <a:rPr lang="en-US" altLang="zh-CN" sz="1600" b="1" dirty="0">
                <a:solidFill>
                  <a:srgbClr val="333333"/>
                </a:solidFill>
                <a:latin typeface="open sans"/>
              </a:rPr>
              <a:t>Open Compute Project</a:t>
            </a:r>
            <a:r>
              <a:rPr lang="zh-CN" altLang="en-US" sz="1600" b="1" dirty="0">
                <a:solidFill>
                  <a:srgbClr val="333333"/>
                </a:solidFill>
                <a:latin typeface="open sans"/>
              </a:rPr>
              <a:t>，开放计算项目</a:t>
            </a:r>
            <a:r>
              <a:rPr lang="zh-CN" altLang="en-US" sz="1600" dirty="0">
                <a:solidFill>
                  <a:srgbClr val="333333"/>
                </a:solidFill>
                <a:latin typeface="open sans"/>
              </a:rPr>
              <a:t>。</a:t>
            </a:r>
            <a:r>
              <a:rPr lang="zh-CN" altLang="en-US" sz="1600" dirty="0"/>
              <a:t>是由</a:t>
            </a:r>
            <a:r>
              <a:rPr lang="en-US" altLang="zh-CN" sz="1600" dirty="0"/>
              <a:t>Facebook</a:t>
            </a:r>
            <a:r>
              <a:rPr lang="zh-CN" altLang="en-US" sz="1600" dirty="0"/>
              <a:t>联合</a:t>
            </a:r>
            <a:r>
              <a:rPr lang="en-US" altLang="zh-CN" sz="1600" dirty="0"/>
              <a:t>Intel</a:t>
            </a:r>
            <a:r>
              <a:rPr lang="zh-CN" altLang="en-US" sz="1600" dirty="0"/>
              <a:t>、</a:t>
            </a:r>
            <a:r>
              <a:rPr lang="en-US" altLang="zh-CN" sz="1600" dirty="0"/>
              <a:t>Rackspace</a:t>
            </a:r>
            <a:r>
              <a:rPr lang="zh-CN" altLang="en-US" sz="1600" dirty="0"/>
              <a:t>、高盛和</a:t>
            </a:r>
            <a:r>
              <a:rPr lang="en-US" altLang="zh-CN" sz="1600" dirty="0"/>
              <a:t>Arista Networks</a:t>
            </a:r>
            <a:r>
              <a:rPr lang="zh-CN" altLang="en-US" sz="1600" dirty="0"/>
              <a:t>在</a:t>
            </a:r>
            <a:r>
              <a:rPr lang="en-US" altLang="zh-CN" sz="1600" dirty="0"/>
              <a:t>2011</a:t>
            </a:r>
            <a:r>
              <a:rPr lang="zh-CN" altLang="en-US" sz="1600" dirty="0"/>
              <a:t>年发起的开源硬件组织，其使命是通过开放开源硬件技术，实现可扩展的计算，提供高效的服务器、存储和数据中心硬件设计，以减少数据中心的环境影响，致力于围绕网络、服务器、存储和</a:t>
            </a:r>
            <a:r>
              <a:rPr lang="en-US" altLang="zh-CN" sz="1600" dirty="0" err="1"/>
              <a:t>OpenRack</a:t>
            </a:r>
            <a:r>
              <a:rPr lang="zh-CN" altLang="en-US" sz="1600" dirty="0"/>
              <a:t>的开源贡献进行创新；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b="1" dirty="0" err="1"/>
              <a:t>SONiC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Software for Open Networking in the Cloud</a:t>
            </a:r>
            <a:r>
              <a:rPr lang="zh-CN" altLang="en-US" sz="1600" dirty="0"/>
              <a:t>。是微软</a:t>
            </a:r>
            <a:r>
              <a:rPr lang="en-US" altLang="zh-CN" sz="1600" dirty="0"/>
              <a:t>2016</a:t>
            </a:r>
            <a:r>
              <a:rPr lang="zh-CN" altLang="en-US" sz="1600" dirty="0"/>
              <a:t>年</a:t>
            </a:r>
            <a:r>
              <a:rPr lang="en-US" altLang="zh-CN" sz="1600" dirty="0"/>
              <a:t>3</a:t>
            </a:r>
            <a:r>
              <a:rPr lang="zh-CN" altLang="en-US" sz="1600" dirty="0"/>
              <a:t>月开源的云网络开放软件，是构建网络设备（如交换机）所需功能的软件集合。它可以通过交换机抽象接口（</a:t>
            </a:r>
            <a:r>
              <a:rPr lang="en-US" altLang="zh-CN" sz="1600" dirty="0"/>
              <a:t>SAI</a:t>
            </a:r>
            <a:r>
              <a:rPr lang="zh-CN" altLang="en-US" sz="1600" dirty="0"/>
              <a:t>）运行在不同的</a:t>
            </a:r>
            <a:r>
              <a:rPr lang="en-US" altLang="zh-CN" sz="1600" dirty="0"/>
              <a:t>ASIC</a:t>
            </a:r>
            <a:r>
              <a:rPr lang="zh-CN" altLang="en-US" sz="1600" dirty="0"/>
              <a:t>平台。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66AF4F-152A-4523-8AA6-2713602080A6}"/>
              </a:ext>
            </a:extLst>
          </p:cNvPr>
          <p:cNvSpPr txBox="1"/>
          <p:nvPr/>
        </p:nvSpPr>
        <p:spPr>
          <a:xfrm>
            <a:off x="277905" y="3191435"/>
            <a:ext cx="1085625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月：在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峰会上，</a:t>
            </a:r>
            <a:r>
              <a:rPr lang="zh-CN" altLang="en-US" sz="1600" dirty="0"/>
              <a:t>微软向</a:t>
            </a:r>
            <a:r>
              <a:rPr lang="en-US" altLang="zh-CN" sz="1600" dirty="0"/>
              <a:t>OCP</a:t>
            </a:r>
            <a:r>
              <a:rPr lang="zh-CN" altLang="en-US" sz="1600" dirty="0"/>
              <a:t>贡献</a:t>
            </a:r>
            <a:r>
              <a:rPr lang="en-US" altLang="zh-CN" sz="1600" dirty="0"/>
              <a:t>SAI </a:t>
            </a:r>
            <a:r>
              <a:rPr lang="zh-CN" altLang="en-US" sz="1600" dirty="0"/>
              <a:t>（</a:t>
            </a:r>
            <a:r>
              <a:rPr lang="en-US" altLang="zh-CN" sz="1600" dirty="0"/>
              <a:t>Switch Abstraction Interface</a:t>
            </a:r>
            <a:r>
              <a:rPr lang="zh-CN" altLang="en-US" sz="1600" dirty="0"/>
              <a:t>，交换机抽象接口）。当年</a:t>
            </a:r>
            <a:r>
              <a:rPr lang="en-US" altLang="zh-CN" sz="1600" dirty="0"/>
              <a:t>7</a:t>
            </a:r>
            <a:r>
              <a:rPr lang="zh-CN" altLang="en-US" sz="1600" dirty="0"/>
              <a:t>月，</a:t>
            </a:r>
            <a:r>
              <a:rPr lang="en-US" altLang="zh-CN" sz="1600" dirty="0"/>
              <a:t>OCP</a:t>
            </a:r>
            <a:r>
              <a:rPr lang="zh-CN" altLang="en-US" sz="1600" dirty="0"/>
              <a:t>正式接纳了</a:t>
            </a:r>
            <a:r>
              <a:rPr lang="en-US" altLang="zh-CN" sz="1600" dirty="0"/>
              <a:t>SAI </a:t>
            </a: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峰会上，微软</a:t>
            </a:r>
            <a:r>
              <a:rPr lang="zh-CN" altLang="en-US" sz="1600" dirty="0"/>
              <a:t>正式发布了</a:t>
            </a:r>
            <a:r>
              <a:rPr lang="en-US" altLang="zh-CN" sz="1600" dirty="0" err="1"/>
              <a:t>SONiC</a:t>
            </a:r>
            <a:r>
              <a:rPr lang="en-US" altLang="zh-CN" sz="1600" dirty="0"/>
              <a:t> ( Software for Open Networking in the Cloud)</a:t>
            </a:r>
            <a:r>
              <a:rPr lang="zh-CN" altLang="en-US" sz="1600" dirty="0"/>
              <a:t>。</a:t>
            </a:r>
            <a:r>
              <a:rPr lang="en-US" altLang="zh-CN" sz="1600" dirty="0" err="1"/>
              <a:t>SONiC</a:t>
            </a:r>
            <a:r>
              <a:rPr lang="zh-CN" altLang="en-US" sz="1600" dirty="0"/>
              <a:t>的所有软件功能模块都是开源的</a:t>
            </a:r>
            <a:endParaRPr lang="en-US" altLang="zh-CN" sz="1600" dirty="0"/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201705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版本，对应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0.9.4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；业务主要是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BGP,LAG,LLDP,QOS,SNMP,DHCP-RELAY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201709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版本，对应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0.9.4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；业务上增加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IPV6,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端口镜像等；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版本，对应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；业务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TACACS,VLAN TRUNK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201803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版本，对应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业务上增加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老化，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V6 ACL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201807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版本，对应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支持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，增加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架构及用户手册文档等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版本，对应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；支持路由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PFC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，支持热重启等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201904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版本，对应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；默认路由协议栈改为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BGP-EVPN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开始支持部分功能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版本，对应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；支持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ZTP,sFLOW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VRF,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子接口等；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0666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华智达</a:t>
            </a:r>
            <a:r>
              <a:rPr lang="en-US" altLang="zh-CN" dirty="0"/>
              <a:t>ANOS</a:t>
            </a:r>
            <a:r>
              <a:rPr lang="zh-CN" altLang="en-US" dirty="0"/>
              <a:t>实现</a:t>
            </a:r>
            <a:r>
              <a:rPr lang="en-US" altLang="zh-CN" dirty="0"/>
              <a:t>—</a:t>
            </a:r>
            <a:r>
              <a:rPr lang="zh-CN" altLang="en-US" dirty="0"/>
              <a:t>日志及告警的统一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77F2ED-9E9A-41B0-9446-CFABB5A9B428}"/>
              </a:ext>
            </a:extLst>
          </p:cNvPr>
          <p:cNvSpPr/>
          <p:nvPr/>
        </p:nvSpPr>
        <p:spPr>
          <a:xfrm>
            <a:off x="5552523" y="2331905"/>
            <a:ext cx="892399" cy="394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750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snmp Trap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6DDB827-A287-48D5-A881-6D9467E55AE9}"/>
              </a:ext>
            </a:extLst>
          </p:cNvPr>
          <p:cNvSpPr/>
          <p:nvPr/>
        </p:nvSpPr>
        <p:spPr>
          <a:xfrm>
            <a:off x="4426058" y="3743065"/>
            <a:ext cx="1382483" cy="1387511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1D242E2-49FF-4051-B546-4F592AF5BBCE}"/>
              </a:ext>
            </a:extLst>
          </p:cNvPr>
          <p:cNvSpPr/>
          <p:nvPr/>
        </p:nvSpPr>
        <p:spPr>
          <a:xfrm>
            <a:off x="5442803" y="2229418"/>
            <a:ext cx="2150531" cy="105639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35C903-8C54-4759-9259-25636C9CD551}"/>
              </a:ext>
            </a:extLst>
          </p:cNvPr>
          <p:cNvSpPr/>
          <p:nvPr/>
        </p:nvSpPr>
        <p:spPr>
          <a:xfrm>
            <a:off x="6591216" y="2300370"/>
            <a:ext cx="819252" cy="299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900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snmpd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6A6198-A53B-45E8-A7FB-2FEC1BE2D654}"/>
              </a:ext>
            </a:extLst>
          </p:cNvPr>
          <p:cNvSpPr/>
          <p:nvPr/>
        </p:nvSpPr>
        <p:spPr>
          <a:xfrm>
            <a:off x="6488809" y="2818869"/>
            <a:ext cx="1024063" cy="379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750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snmp agent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CCEC29E-E864-4D99-AF6E-DD005C86A651}"/>
              </a:ext>
            </a:extLst>
          </p:cNvPr>
          <p:cNvSpPr/>
          <p:nvPr/>
        </p:nvSpPr>
        <p:spPr>
          <a:xfrm>
            <a:off x="3350793" y="2323568"/>
            <a:ext cx="1579982" cy="1079853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E041F14-80BC-47E1-9344-902F45CF5A6C}"/>
              </a:ext>
            </a:extLst>
          </p:cNvPr>
          <p:cNvSpPr/>
          <p:nvPr/>
        </p:nvSpPr>
        <p:spPr>
          <a:xfrm>
            <a:off x="1309984" y="2331905"/>
            <a:ext cx="1382483" cy="122195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E99906-B535-40CA-9886-FBAF65997280}"/>
              </a:ext>
            </a:extLst>
          </p:cNvPr>
          <p:cNvSpPr/>
          <p:nvPr/>
        </p:nvSpPr>
        <p:spPr>
          <a:xfrm>
            <a:off x="3445885" y="2643400"/>
            <a:ext cx="1404428" cy="663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endParaRPr lang="zh-CN" sz="1050" dirty="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94A931-F3C0-4A53-B396-025AED3F135B}"/>
              </a:ext>
            </a:extLst>
          </p:cNvPr>
          <p:cNvSpPr/>
          <p:nvPr/>
        </p:nvSpPr>
        <p:spPr>
          <a:xfrm>
            <a:off x="1500167" y="2465925"/>
            <a:ext cx="1024063" cy="9372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endParaRPr lang="zh-CN" sz="1050" dirty="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2B1DDC5-4100-4023-B94D-F376AAD85931}"/>
              </a:ext>
            </a:extLst>
          </p:cNvPr>
          <p:cNvSpPr/>
          <p:nvPr/>
        </p:nvSpPr>
        <p:spPr>
          <a:xfrm>
            <a:off x="1383134" y="1299155"/>
            <a:ext cx="1265447" cy="3626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1050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syslog server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89A04F-1A3E-4FED-8CCA-5D769FDD22B8}"/>
              </a:ext>
            </a:extLst>
          </p:cNvPr>
          <p:cNvSpPr/>
          <p:nvPr/>
        </p:nvSpPr>
        <p:spPr>
          <a:xfrm>
            <a:off x="907676" y="1898308"/>
            <a:ext cx="7029451" cy="3483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21" name="流程图: 磁盘 20">
            <a:extLst>
              <a:ext uri="{FF2B5EF4-FFF2-40B4-BE49-F238E27FC236}">
                <a16:creationId xmlns:a16="http://schemas.microsoft.com/office/drawing/2014/main" id="{0CC3DB96-92E0-4CDB-8E30-B90F66E4EE5B}"/>
              </a:ext>
            </a:extLst>
          </p:cNvPr>
          <p:cNvSpPr/>
          <p:nvPr/>
        </p:nvSpPr>
        <p:spPr>
          <a:xfrm>
            <a:off x="4506520" y="3821902"/>
            <a:ext cx="1170356" cy="99333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22" name="文本框 200">
            <a:extLst>
              <a:ext uri="{FF2B5EF4-FFF2-40B4-BE49-F238E27FC236}">
                <a16:creationId xmlns:a16="http://schemas.microsoft.com/office/drawing/2014/main" id="{94EC1AAE-1D02-44D6-B5EB-E5A07FB92275}"/>
              </a:ext>
            </a:extLst>
          </p:cNvPr>
          <p:cNvSpPr txBox="1"/>
          <p:nvPr/>
        </p:nvSpPr>
        <p:spPr>
          <a:xfrm>
            <a:off x="4499204" y="4744282"/>
            <a:ext cx="1192302" cy="37052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90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SONiC</a:t>
            </a:r>
            <a:r>
              <a:rPr lang="zh-CN" sz="90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系统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BD926F-C227-44DC-A9A8-7F875578FABA}"/>
              </a:ext>
            </a:extLst>
          </p:cNvPr>
          <p:cNvSpPr/>
          <p:nvPr/>
        </p:nvSpPr>
        <p:spPr>
          <a:xfrm>
            <a:off x="4674754" y="4460471"/>
            <a:ext cx="892399" cy="283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900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CounterDB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3D6903-C240-492A-8B84-240990A3BCE6}"/>
              </a:ext>
            </a:extLst>
          </p:cNvPr>
          <p:cNvSpPr/>
          <p:nvPr/>
        </p:nvSpPr>
        <p:spPr>
          <a:xfrm>
            <a:off x="4674754" y="4176661"/>
            <a:ext cx="892399" cy="283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900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StateDB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B4AABBE-79FB-45D5-944D-F53E948F0C11}"/>
              </a:ext>
            </a:extLst>
          </p:cNvPr>
          <p:cNvSpPr/>
          <p:nvPr/>
        </p:nvSpPr>
        <p:spPr>
          <a:xfrm>
            <a:off x="3453202" y="2821718"/>
            <a:ext cx="687584" cy="2680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900" b="1" dirty="0">
                <a:solidFill>
                  <a:srgbClr val="FFFFFF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Log</a:t>
            </a:r>
            <a:r>
              <a:rPr lang="zh-CN" sz="900" b="1" dirty="0">
                <a:solidFill>
                  <a:srgbClr val="FFFFFF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库</a:t>
            </a:r>
            <a:endParaRPr lang="zh-CN" sz="1050" dirty="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B23386ED-F214-481C-BD8B-796D01BE68EE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2480340" y="2939997"/>
            <a:ext cx="972861" cy="157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磁盘 26">
            <a:extLst>
              <a:ext uri="{FF2B5EF4-FFF2-40B4-BE49-F238E27FC236}">
                <a16:creationId xmlns:a16="http://schemas.microsoft.com/office/drawing/2014/main" id="{0446F120-2BD8-4DA3-966E-15571F294197}"/>
              </a:ext>
            </a:extLst>
          </p:cNvPr>
          <p:cNvSpPr/>
          <p:nvPr/>
        </p:nvSpPr>
        <p:spPr>
          <a:xfrm>
            <a:off x="1427023" y="4285589"/>
            <a:ext cx="1170356" cy="99333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sz="900" dirty="0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文件系统</a:t>
            </a:r>
            <a:endParaRPr lang="zh-CN" sz="1050" dirty="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/var/log/sonic</a:t>
            </a:r>
            <a:endParaRPr lang="zh-CN" sz="1050" dirty="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CA879F8-CBD0-494F-8CAB-E7EC24F4AA92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2012199" y="3408932"/>
            <a:ext cx="3" cy="93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6BA31679-5F6B-4AC2-BD59-A623E08D74D4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2524230" y="3189644"/>
            <a:ext cx="1901827" cy="1247176"/>
          </a:xfrm>
          <a:prstGeom prst="bentConnector3">
            <a:avLst>
              <a:gd name="adj1" fmla="val 302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A45ACCE9-7E50-4AB3-862E-E5208729BC4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538861" y="2528731"/>
            <a:ext cx="3013662" cy="133373"/>
          </a:xfrm>
          <a:prstGeom prst="bentConnector3">
            <a:avLst>
              <a:gd name="adj1" fmla="val 22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76E2190E-DBAE-4E54-A617-C1CC4537EAB4}"/>
              </a:ext>
            </a:extLst>
          </p:cNvPr>
          <p:cNvCxnSpPr/>
          <p:nvPr/>
        </p:nvCxnSpPr>
        <p:spPr>
          <a:xfrm rot="5400000">
            <a:off x="5778932" y="3096658"/>
            <a:ext cx="1119854" cy="1323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FCCF896-C5DD-41C1-A6F9-4212142F12BA}"/>
              </a:ext>
            </a:extLst>
          </p:cNvPr>
          <p:cNvCxnSpPr/>
          <p:nvPr/>
        </p:nvCxnSpPr>
        <p:spPr>
          <a:xfrm>
            <a:off x="7000842" y="2599946"/>
            <a:ext cx="0" cy="21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11">
            <a:extLst>
              <a:ext uri="{FF2B5EF4-FFF2-40B4-BE49-F238E27FC236}">
                <a16:creationId xmlns:a16="http://schemas.microsoft.com/office/drawing/2014/main" id="{0FA17C1E-D22F-4B22-B068-D72CCF35A771}"/>
              </a:ext>
            </a:extLst>
          </p:cNvPr>
          <p:cNvSpPr txBox="1"/>
          <p:nvPr/>
        </p:nvSpPr>
        <p:spPr>
          <a:xfrm>
            <a:off x="6327888" y="3553860"/>
            <a:ext cx="1360539" cy="58338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读取</a:t>
            </a:r>
            <a:r>
              <a:rPr lang="en-US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counter</a:t>
            </a:r>
            <a:r>
              <a:rPr lang="zh-CN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和状态</a:t>
            </a:r>
            <a:r>
              <a:rPr lang="en-US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DB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文本框 212">
            <a:extLst>
              <a:ext uri="{FF2B5EF4-FFF2-40B4-BE49-F238E27FC236}">
                <a16:creationId xmlns:a16="http://schemas.microsoft.com/office/drawing/2014/main" id="{3F8D83A9-9D72-416F-8D2D-56DF20B10832}"/>
              </a:ext>
            </a:extLst>
          </p:cNvPr>
          <p:cNvSpPr txBox="1"/>
          <p:nvPr/>
        </p:nvSpPr>
        <p:spPr>
          <a:xfrm>
            <a:off x="3046844" y="3869202"/>
            <a:ext cx="1360539" cy="58338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根据</a:t>
            </a:r>
            <a:r>
              <a:rPr lang="en-US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MIB</a:t>
            </a:r>
            <a:r>
              <a:rPr lang="zh-CN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定义写入</a:t>
            </a:r>
            <a:r>
              <a:rPr lang="en-US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DB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文本框 213">
            <a:extLst>
              <a:ext uri="{FF2B5EF4-FFF2-40B4-BE49-F238E27FC236}">
                <a16:creationId xmlns:a16="http://schemas.microsoft.com/office/drawing/2014/main" id="{AE5E41E3-BC07-40E4-989C-D169183B41E8}"/>
              </a:ext>
            </a:extLst>
          </p:cNvPr>
          <p:cNvSpPr txBox="1"/>
          <p:nvPr/>
        </p:nvSpPr>
        <p:spPr>
          <a:xfrm>
            <a:off x="4682074" y="2016391"/>
            <a:ext cx="899711" cy="58338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Trap</a:t>
            </a:r>
            <a:r>
              <a:rPr lang="zh-CN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上报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55017A3-0761-41E2-9032-1BD3D35589D7}"/>
              </a:ext>
            </a:extLst>
          </p:cNvPr>
          <p:cNvSpPr/>
          <p:nvPr/>
        </p:nvSpPr>
        <p:spPr>
          <a:xfrm>
            <a:off x="5830487" y="1220321"/>
            <a:ext cx="1748218" cy="3626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sz="1050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网管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87F4FEA7-7818-43D6-851F-9CF28965DDC7}"/>
              </a:ext>
            </a:extLst>
          </p:cNvPr>
          <p:cNvCxnSpPr/>
          <p:nvPr/>
        </p:nvCxnSpPr>
        <p:spPr>
          <a:xfrm rot="16200000" flipH="1">
            <a:off x="6494016" y="1793544"/>
            <a:ext cx="717402" cy="2962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83388CD4-01EC-4A69-9242-9818293DD3F0}"/>
              </a:ext>
            </a:extLst>
          </p:cNvPr>
          <p:cNvCxnSpPr/>
          <p:nvPr/>
        </p:nvCxnSpPr>
        <p:spPr>
          <a:xfrm rot="5400000" flipH="1" flipV="1">
            <a:off x="5755350" y="1810571"/>
            <a:ext cx="764708" cy="2779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217">
            <a:extLst>
              <a:ext uri="{FF2B5EF4-FFF2-40B4-BE49-F238E27FC236}">
                <a16:creationId xmlns:a16="http://schemas.microsoft.com/office/drawing/2014/main" id="{4959AC7B-B788-457C-8276-CD590FDFF7C9}"/>
              </a:ext>
            </a:extLst>
          </p:cNvPr>
          <p:cNvSpPr txBox="1"/>
          <p:nvPr/>
        </p:nvSpPr>
        <p:spPr>
          <a:xfrm>
            <a:off x="6488808" y="1882540"/>
            <a:ext cx="1104523" cy="39417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snmp get/set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文本框 218">
            <a:extLst>
              <a:ext uri="{FF2B5EF4-FFF2-40B4-BE49-F238E27FC236}">
                <a16:creationId xmlns:a16="http://schemas.microsoft.com/office/drawing/2014/main" id="{DE4DB345-5E1E-4F40-BABE-4A840408E917}"/>
              </a:ext>
            </a:extLst>
          </p:cNvPr>
          <p:cNvSpPr txBox="1"/>
          <p:nvPr/>
        </p:nvSpPr>
        <p:spPr>
          <a:xfrm>
            <a:off x="5398915" y="1921957"/>
            <a:ext cx="1060636" cy="31534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snmp trap</a:t>
            </a:r>
            <a:endParaRPr lang="zh-CN" sz="105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ACC79FB8-C7D6-4088-81F4-7910766A67FE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1611967" y="2062035"/>
            <a:ext cx="804122" cy="36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9CA5B77A-4A83-4915-91FD-94A7F3BDBAFE}"/>
              </a:ext>
            </a:extLst>
          </p:cNvPr>
          <p:cNvSpPr/>
          <p:nvPr/>
        </p:nvSpPr>
        <p:spPr>
          <a:xfrm>
            <a:off x="1851278" y="2528082"/>
            <a:ext cx="687584" cy="2680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900" b="1" dirty="0">
                <a:solidFill>
                  <a:srgbClr val="FFFFFF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trap</a:t>
            </a:r>
            <a:r>
              <a:rPr lang="zh-CN" sz="900" b="1" dirty="0">
                <a:solidFill>
                  <a:srgbClr val="FFFFFF"/>
                </a:solidFill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rPr>
              <a:t>库</a:t>
            </a:r>
            <a:endParaRPr lang="zh-CN" sz="1050" dirty="0">
              <a:effectLst/>
              <a:latin typeface="Arial Unicode MS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842A844-F188-4367-9A4D-77283B635EDB}"/>
              </a:ext>
            </a:extLst>
          </p:cNvPr>
          <p:cNvSpPr txBox="1"/>
          <p:nvPr/>
        </p:nvSpPr>
        <p:spPr>
          <a:xfrm>
            <a:off x="1500167" y="2970356"/>
            <a:ext cx="1024063" cy="43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syslogd</a:t>
            </a:r>
            <a:endParaRPr lang="zh-CN" altLang="en-US" sz="1400" dirty="0"/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AD92D458-4354-4AEC-8C05-D7BC0334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916" y="1370188"/>
            <a:ext cx="3413898" cy="39087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rgbClr val="002060"/>
                </a:solidFill>
              </a:rPr>
              <a:t>1 </a:t>
            </a:r>
            <a:r>
              <a:rPr lang="zh-CN" altLang="en-US" sz="1400" dirty="0">
                <a:solidFill>
                  <a:srgbClr val="002060"/>
                </a:solidFill>
              </a:rPr>
              <a:t>业务产生告警或日志，调用</a:t>
            </a:r>
            <a:r>
              <a:rPr lang="en-US" altLang="zh-CN" sz="1400" dirty="0">
                <a:solidFill>
                  <a:srgbClr val="002060"/>
                </a:solidFill>
              </a:rPr>
              <a:t>syslog</a:t>
            </a:r>
            <a:r>
              <a:rPr lang="zh-CN" altLang="en-US" sz="1400" dirty="0">
                <a:solidFill>
                  <a:srgbClr val="002060"/>
                </a:solidFill>
              </a:rPr>
              <a:t>接口通过</a:t>
            </a:r>
            <a:r>
              <a:rPr lang="en-US" altLang="zh-CN" sz="1400" dirty="0" err="1">
                <a:solidFill>
                  <a:srgbClr val="002060"/>
                </a:solidFill>
              </a:rPr>
              <a:t>udp</a:t>
            </a:r>
            <a:r>
              <a:rPr lang="en-US" altLang="zh-CN" sz="1400" dirty="0">
                <a:solidFill>
                  <a:srgbClr val="002060"/>
                </a:solidFill>
              </a:rPr>
              <a:t> socket</a:t>
            </a:r>
            <a:r>
              <a:rPr lang="zh-CN" altLang="en-US" sz="1400" dirty="0">
                <a:solidFill>
                  <a:srgbClr val="002060"/>
                </a:solidFill>
              </a:rPr>
              <a:t>发送到</a:t>
            </a:r>
            <a:r>
              <a:rPr lang="en-US" altLang="zh-CN" sz="1400" dirty="0">
                <a:solidFill>
                  <a:srgbClr val="002060"/>
                </a:solidFill>
              </a:rPr>
              <a:t>syslog</a:t>
            </a:r>
            <a:r>
              <a:rPr lang="zh-CN" altLang="en-US" sz="1400" dirty="0">
                <a:solidFill>
                  <a:srgbClr val="002060"/>
                </a:solidFill>
              </a:rPr>
              <a:t>模块</a:t>
            </a:r>
            <a:endParaRPr lang="en-US" altLang="zh-CN" sz="1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rgbClr val="002060"/>
                </a:solidFill>
              </a:rPr>
              <a:t>2.syslog</a:t>
            </a:r>
            <a:r>
              <a:rPr lang="zh-CN" altLang="en-US" sz="1400" dirty="0">
                <a:solidFill>
                  <a:srgbClr val="002060"/>
                </a:solidFill>
              </a:rPr>
              <a:t>将信息存入缓存队列，并根据</a:t>
            </a:r>
            <a:r>
              <a:rPr lang="en-US" altLang="zh-CN" sz="1400" dirty="0">
                <a:solidFill>
                  <a:srgbClr val="002060"/>
                </a:solidFill>
              </a:rPr>
              <a:t>syslog</a:t>
            </a:r>
            <a:r>
              <a:rPr lang="zh-CN" altLang="en-US" sz="1400" dirty="0">
                <a:solidFill>
                  <a:srgbClr val="002060"/>
                </a:solidFill>
              </a:rPr>
              <a:t>的配置对缓存中的数据逐个处理</a:t>
            </a:r>
            <a:endParaRPr lang="en-US" altLang="zh-CN" sz="1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rgbClr val="002060"/>
                </a:solidFill>
              </a:rPr>
              <a:t>3.</a:t>
            </a:r>
            <a:r>
              <a:rPr lang="zh-CN" altLang="en-US" sz="1400" dirty="0">
                <a:solidFill>
                  <a:srgbClr val="002060"/>
                </a:solidFill>
              </a:rPr>
              <a:t>对接收到的数据根据配置进行持久化</a:t>
            </a:r>
            <a:endParaRPr lang="en-US" altLang="zh-CN" sz="1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rgbClr val="002060"/>
                </a:solidFill>
              </a:rPr>
              <a:t>4.</a:t>
            </a:r>
            <a:r>
              <a:rPr lang="zh-CN" altLang="en-US" sz="1400" dirty="0">
                <a:solidFill>
                  <a:srgbClr val="002060"/>
                </a:solidFill>
              </a:rPr>
              <a:t>对数据根据配置写入</a:t>
            </a:r>
            <a:r>
              <a:rPr lang="en-US" altLang="zh-CN" sz="1400" dirty="0" err="1">
                <a:solidFill>
                  <a:srgbClr val="002060"/>
                </a:solidFill>
              </a:rPr>
              <a:t>db</a:t>
            </a:r>
            <a:r>
              <a:rPr lang="zh-CN" altLang="en-US" sz="1400" dirty="0">
                <a:solidFill>
                  <a:srgbClr val="002060"/>
                </a:solidFill>
              </a:rPr>
              <a:t>（</a:t>
            </a:r>
            <a:r>
              <a:rPr lang="en-US" altLang="zh-CN" sz="1400" dirty="0">
                <a:solidFill>
                  <a:srgbClr val="002060"/>
                </a:solidFill>
              </a:rPr>
              <a:t>buffer</a:t>
            </a:r>
            <a:r>
              <a:rPr lang="zh-CN" altLang="en-US" sz="1400" dirty="0">
                <a:solidFill>
                  <a:srgbClr val="002060"/>
                </a:solidFill>
              </a:rPr>
              <a:t>管理，告警清单管理）</a:t>
            </a:r>
            <a:endParaRPr lang="en-US" altLang="zh-CN" sz="1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rgbClr val="002060"/>
                </a:solidFill>
              </a:rPr>
              <a:t>5.</a:t>
            </a:r>
            <a:r>
              <a:rPr lang="zh-CN" altLang="en-US" sz="1400" dirty="0">
                <a:solidFill>
                  <a:srgbClr val="002060"/>
                </a:solidFill>
              </a:rPr>
              <a:t>对数据根据配置向外部</a:t>
            </a:r>
            <a:r>
              <a:rPr lang="en-US" altLang="zh-CN" sz="1400" dirty="0">
                <a:solidFill>
                  <a:srgbClr val="002060"/>
                </a:solidFill>
              </a:rPr>
              <a:t>syslog</a:t>
            </a:r>
            <a:r>
              <a:rPr lang="zh-CN" altLang="en-US" sz="1400" dirty="0">
                <a:solidFill>
                  <a:srgbClr val="002060"/>
                </a:solidFill>
              </a:rPr>
              <a:t>服务器发送处理</a:t>
            </a:r>
            <a:endParaRPr lang="en-US" altLang="zh-CN" sz="1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rgbClr val="002060"/>
                </a:solidFill>
              </a:rPr>
              <a:t>6.</a:t>
            </a:r>
            <a:r>
              <a:rPr lang="zh-CN" altLang="en-US" sz="1400" dirty="0">
                <a:solidFill>
                  <a:srgbClr val="002060"/>
                </a:solidFill>
              </a:rPr>
              <a:t>对数据根据配置向</a:t>
            </a:r>
            <a:r>
              <a:rPr lang="en-US" altLang="zh-CN" sz="1400" dirty="0" err="1">
                <a:solidFill>
                  <a:srgbClr val="002060"/>
                </a:solidFill>
              </a:rPr>
              <a:t>snmp</a:t>
            </a:r>
            <a:r>
              <a:rPr lang="en-US" altLang="zh-CN" sz="1400" dirty="0">
                <a:solidFill>
                  <a:srgbClr val="002060"/>
                </a:solidFill>
              </a:rPr>
              <a:t> trap</a:t>
            </a:r>
            <a:r>
              <a:rPr lang="zh-CN" altLang="en-US" sz="1400" dirty="0">
                <a:solidFill>
                  <a:srgbClr val="002060"/>
                </a:solidFill>
              </a:rPr>
              <a:t>服务器发送处理</a:t>
            </a:r>
            <a:endParaRPr lang="zh-CN" altLang="en-US" sz="1400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40C5980-740F-49CB-A3A7-011787CF84C7}"/>
              </a:ext>
            </a:extLst>
          </p:cNvPr>
          <p:cNvGrpSpPr/>
          <p:nvPr/>
        </p:nvGrpSpPr>
        <p:grpSpPr>
          <a:xfrm>
            <a:off x="2943858" y="2747372"/>
            <a:ext cx="304529" cy="261610"/>
            <a:chOff x="3971364" y="6275294"/>
            <a:chExt cx="304529" cy="26161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DD9398C-4D19-4C8B-AD28-A69B2BB74104}"/>
                </a:ext>
              </a:extLst>
            </p:cNvPr>
            <p:cNvSpPr/>
            <p:nvPr/>
          </p:nvSpPr>
          <p:spPr>
            <a:xfrm>
              <a:off x="3971364" y="6275294"/>
              <a:ext cx="304529" cy="256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343251C-AA86-42E0-BF63-31C0B1BBD6B2}"/>
                </a:ext>
              </a:extLst>
            </p:cNvPr>
            <p:cNvSpPr txBox="1"/>
            <p:nvPr/>
          </p:nvSpPr>
          <p:spPr>
            <a:xfrm>
              <a:off x="4020737" y="6275294"/>
              <a:ext cx="2057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2264BD9-6BEC-46C4-BEB0-B0D8D676420F}"/>
              </a:ext>
            </a:extLst>
          </p:cNvPr>
          <p:cNvGrpSpPr/>
          <p:nvPr/>
        </p:nvGrpSpPr>
        <p:grpSpPr>
          <a:xfrm>
            <a:off x="1868970" y="2828151"/>
            <a:ext cx="304529" cy="261610"/>
            <a:chOff x="3971364" y="6275294"/>
            <a:chExt cx="304529" cy="26161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617E39F-7542-437B-A575-02632B39271A}"/>
                </a:ext>
              </a:extLst>
            </p:cNvPr>
            <p:cNvSpPr/>
            <p:nvPr/>
          </p:nvSpPr>
          <p:spPr>
            <a:xfrm>
              <a:off x="3971364" y="6275294"/>
              <a:ext cx="304529" cy="256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04FDE2D-9FAB-4E04-BBE5-C2360DC2477C}"/>
                </a:ext>
              </a:extLst>
            </p:cNvPr>
            <p:cNvSpPr txBox="1"/>
            <p:nvPr/>
          </p:nvSpPr>
          <p:spPr>
            <a:xfrm>
              <a:off x="4020737" y="6275294"/>
              <a:ext cx="2057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44FE8BD-8AA9-473A-8EFA-52E9E489B342}"/>
              </a:ext>
            </a:extLst>
          </p:cNvPr>
          <p:cNvGrpSpPr/>
          <p:nvPr/>
        </p:nvGrpSpPr>
        <p:grpSpPr>
          <a:xfrm>
            <a:off x="2012575" y="3776848"/>
            <a:ext cx="304529" cy="261610"/>
            <a:chOff x="3971364" y="6275294"/>
            <a:chExt cx="304529" cy="261610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5CAA915-2D93-417A-8013-97C81BAFED8D}"/>
                </a:ext>
              </a:extLst>
            </p:cNvPr>
            <p:cNvSpPr/>
            <p:nvPr/>
          </p:nvSpPr>
          <p:spPr>
            <a:xfrm>
              <a:off x="3971364" y="6275294"/>
              <a:ext cx="304529" cy="256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CE9FBD6-C76A-46C1-AAB2-48DA6E17FDBD}"/>
                </a:ext>
              </a:extLst>
            </p:cNvPr>
            <p:cNvSpPr txBox="1"/>
            <p:nvPr/>
          </p:nvSpPr>
          <p:spPr>
            <a:xfrm>
              <a:off x="4020737" y="6275294"/>
              <a:ext cx="2057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3EBF2ED-24D4-4F20-9D96-7975423587A6}"/>
              </a:ext>
            </a:extLst>
          </p:cNvPr>
          <p:cNvGrpSpPr/>
          <p:nvPr/>
        </p:nvGrpSpPr>
        <p:grpSpPr>
          <a:xfrm>
            <a:off x="2883514" y="3607592"/>
            <a:ext cx="304529" cy="261610"/>
            <a:chOff x="3971364" y="6275294"/>
            <a:chExt cx="304529" cy="26161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BEC17EE-7DF8-40C7-95AF-8A8BC8EF1BE5}"/>
                </a:ext>
              </a:extLst>
            </p:cNvPr>
            <p:cNvSpPr/>
            <p:nvPr/>
          </p:nvSpPr>
          <p:spPr>
            <a:xfrm>
              <a:off x="3971364" y="6275294"/>
              <a:ext cx="304529" cy="256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B4F1469-B1CA-4D28-9000-D6B737A47822}"/>
                </a:ext>
              </a:extLst>
            </p:cNvPr>
            <p:cNvSpPr txBox="1"/>
            <p:nvPr/>
          </p:nvSpPr>
          <p:spPr>
            <a:xfrm>
              <a:off x="4020737" y="6275294"/>
              <a:ext cx="2057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FA0ED57-1C36-4250-A878-959323A7B5B7}"/>
              </a:ext>
            </a:extLst>
          </p:cNvPr>
          <p:cNvGrpSpPr/>
          <p:nvPr/>
        </p:nvGrpSpPr>
        <p:grpSpPr>
          <a:xfrm>
            <a:off x="2018813" y="1958801"/>
            <a:ext cx="304529" cy="261610"/>
            <a:chOff x="3971364" y="6275294"/>
            <a:chExt cx="304529" cy="26161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DEA5617-38FA-4F87-9BDA-F162E1BB97F3}"/>
                </a:ext>
              </a:extLst>
            </p:cNvPr>
            <p:cNvSpPr/>
            <p:nvPr/>
          </p:nvSpPr>
          <p:spPr>
            <a:xfrm>
              <a:off x="3971364" y="6275294"/>
              <a:ext cx="304529" cy="256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8791A95-2B55-4D26-9421-895B98BA277F}"/>
                </a:ext>
              </a:extLst>
            </p:cNvPr>
            <p:cNvSpPr txBox="1"/>
            <p:nvPr/>
          </p:nvSpPr>
          <p:spPr>
            <a:xfrm>
              <a:off x="4020737" y="6275294"/>
              <a:ext cx="2057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8BD8B98-EC53-41E5-9F4B-B00652C60A05}"/>
              </a:ext>
            </a:extLst>
          </p:cNvPr>
          <p:cNvGrpSpPr/>
          <p:nvPr/>
        </p:nvGrpSpPr>
        <p:grpSpPr>
          <a:xfrm>
            <a:off x="2829027" y="2328092"/>
            <a:ext cx="304529" cy="261610"/>
            <a:chOff x="3971364" y="6275294"/>
            <a:chExt cx="304529" cy="26161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79386C2-6F8F-4AF5-B9D6-E5E424708A99}"/>
                </a:ext>
              </a:extLst>
            </p:cNvPr>
            <p:cNvSpPr/>
            <p:nvPr/>
          </p:nvSpPr>
          <p:spPr>
            <a:xfrm>
              <a:off x="3971364" y="6275294"/>
              <a:ext cx="304529" cy="256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A2253244-8CA7-4310-AB55-6369F2E5088A}"/>
                </a:ext>
              </a:extLst>
            </p:cNvPr>
            <p:cNvSpPr txBox="1"/>
            <p:nvPr/>
          </p:nvSpPr>
          <p:spPr>
            <a:xfrm>
              <a:off x="4020737" y="6275294"/>
              <a:ext cx="2057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64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华智达</a:t>
            </a:r>
            <a:r>
              <a:rPr lang="en-US" altLang="zh-CN" dirty="0"/>
              <a:t>ANOS</a:t>
            </a:r>
            <a:r>
              <a:rPr lang="zh-CN" altLang="en-US" dirty="0"/>
              <a:t>实现</a:t>
            </a:r>
            <a:r>
              <a:rPr lang="en-US" altLang="zh-CN" dirty="0"/>
              <a:t>—ACL</a:t>
            </a:r>
            <a:r>
              <a:rPr lang="zh-CN" altLang="en-US" dirty="0"/>
              <a:t>实现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BCD3B64-3033-44C6-9672-596CA72161F2}"/>
              </a:ext>
            </a:extLst>
          </p:cNvPr>
          <p:cNvGrpSpPr/>
          <p:nvPr/>
        </p:nvGrpSpPr>
        <p:grpSpPr>
          <a:xfrm>
            <a:off x="464620" y="934869"/>
            <a:ext cx="8136140" cy="5455214"/>
            <a:chOff x="475130" y="871809"/>
            <a:chExt cx="8136140" cy="5455214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B048757B-05EC-4741-AEB3-0A066E90E393}"/>
                </a:ext>
              </a:extLst>
            </p:cNvPr>
            <p:cNvGrpSpPr/>
            <p:nvPr/>
          </p:nvGrpSpPr>
          <p:grpSpPr>
            <a:xfrm>
              <a:off x="475130" y="871809"/>
              <a:ext cx="8136140" cy="5455214"/>
              <a:chOff x="475130" y="871809"/>
              <a:chExt cx="8136140" cy="5455214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D73104DC-8988-4AF6-A150-06A722CBCA4B}"/>
                  </a:ext>
                </a:extLst>
              </p:cNvPr>
              <p:cNvGrpSpPr/>
              <p:nvPr/>
            </p:nvGrpSpPr>
            <p:grpSpPr>
              <a:xfrm>
                <a:off x="475130" y="871809"/>
                <a:ext cx="8136140" cy="5455214"/>
                <a:chOff x="475130" y="871809"/>
                <a:chExt cx="8136140" cy="5455214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0AE7B425-E4AB-40BD-8903-216E5DCFA0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130" y="871809"/>
                  <a:ext cx="8136140" cy="5455214"/>
                </a:xfrm>
                <a:prstGeom prst="rect">
                  <a:avLst/>
                </a:prstGeom>
              </p:spPr>
            </p:pic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C379AA63-0B14-485D-9114-B276283643FB}"/>
                    </a:ext>
                  </a:extLst>
                </p:cNvPr>
                <p:cNvGrpSpPr/>
                <p:nvPr/>
              </p:nvGrpSpPr>
              <p:grpSpPr>
                <a:xfrm>
                  <a:off x="640304" y="1216455"/>
                  <a:ext cx="717715" cy="261611"/>
                  <a:chOff x="10030968" y="2761130"/>
                  <a:chExt cx="717715" cy="261611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C80C1FA5-4858-4611-981F-6810A73660BB}"/>
                      </a:ext>
                    </a:extLst>
                  </p:cNvPr>
                  <p:cNvSpPr/>
                  <p:nvPr/>
                </p:nvSpPr>
                <p:spPr>
                  <a:xfrm>
                    <a:off x="10030969" y="2761131"/>
                    <a:ext cx="717714" cy="261610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E01452B9-830F-4363-9007-4B9586DCB3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0968" y="2761130"/>
                    <a:ext cx="65442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KLISH</a:t>
                    </a:r>
                    <a:endPara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FCC7A6D0-4184-49A9-AEF1-1F9485407DC7}"/>
                    </a:ext>
                  </a:extLst>
                </p:cNvPr>
                <p:cNvGrpSpPr/>
                <p:nvPr/>
              </p:nvGrpSpPr>
              <p:grpSpPr>
                <a:xfrm>
                  <a:off x="640304" y="2277039"/>
                  <a:ext cx="1049677" cy="261610"/>
                  <a:chOff x="9672110" y="2599767"/>
                  <a:chExt cx="1049677" cy="261610"/>
                </a:xfrm>
              </p:grpSpPr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FCB027CF-D44E-4087-BE6F-E26C1C292A98}"/>
                      </a:ext>
                    </a:extLst>
                  </p:cNvPr>
                  <p:cNvSpPr/>
                  <p:nvPr/>
                </p:nvSpPr>
                <p:spPr>
                  <a:xfrm>
                    <a:off x="9672110" y="2599767"/>
                    <a:ext cx="1049677" cy="26161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文本框 53">
                    <a:extLst>
                      <a:ext uri="{FF2B5EF4-FFF2-40B4-BE49-F238E27FC236}">
                        <a16:creationId xmlns:a16="http://schemas.microsoft.com/office/drawing/2014/main" id="{4A311501-00EE-4F2B-ACE6-F5CA1A0652AE}"/>
                      </a:ext>
                    </a:extLst>
                  </p:cNvPr>
                  <p:cNvSpPr txBox="1"/>
                  <p:nvPr/>
                </p:nvSpPr>
                <p:spPr>
                  <a:xfrm>
                    <a:off x="9672110" y="2599767"/>
                    <a:ext cx="654425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CML</a:t>
                    </a:r>
                    <a:endPara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255F32B-2A9B-41C6-82D4-124716F7B96C}"/>
                  </a:ext>
                </a:extLst>
              </p:cNvPr>
              <p:cNvSpPr/>
              <p:nvPr/>
            </p:nvSpPr>
            <p:spPr>
              <a:xfrm>
                <a:off x="926862" y="2927721"/>
                <a:ext cx="1156138" cy="33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0" name="连接符: 肘形 59">
              <a:extLst>
                <a:ext uri="{FF2B5EF4-FFF2-40B4-BE49-F238E27FC236}">
                  <a16:creationId xmlns:a16="http://schemas.microsoft.com/office/drawing/2014/main" id="{D8454D37-EB16-4380-9749-3F7438179B97}"/>
                </a:ext>
              </a:extLst>
            </p:cNvPr>
            <p:cNvCxnSpPr/>
            <p:nvPr/>
          </p:nvCxnSpPr>
          <p:spPr>
            <a:xfrm rot="10800000" flipV="1">
              <a:off x="2083000" y="2648606"/>
              <a:ext cx="2460200" cy="780393"/>
            </a:xfrm>
            <a:prstGeom prst="bentConnector3">
              <a:avLst>
                <a:gd name="adj1" fmla="val 8118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C72786C-8500-4956-9824-A17B44DD56ED}"/>
                </a:ext>
              </a:extLst>
            </p:cNvPr>
            <p:cNvSpPr txBox="1"/>
            <p:nvPr/>
          </p:nvSpPr>
          <p:spPr>
            <a:xfrm>
              <a:off x="2135550" y="2833165"/>
              <a:ext cx="5180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变更发布</a:t>
              </a: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4B593E8D-BF6E-41F0-8EF7-4B2023658BEB}"/>
              </a:ext>
            </a:extLst>
          </p:cNvPr>
          <p:cNvSpPr txBox="1"/>
          <p:nvPr/>
        </p:nvSpPr>
        <p:spPr>
          <a:xfrm>
            <a:off x="8738501" y="966665"/>
            <a:ext cx="31381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数据来源两部分：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用户通过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等通道进行的业务配置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功能生成的动态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，主要有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BGP flow-special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（协议白名单等）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用户配置流程：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通过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KLISH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等通道下发规则条目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完成规则解析并更新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CONFIG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规则表；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完成更新后发布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-change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ACMMGR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通过订阅的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消息收到变化通知，对数据按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ASIC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的模型进行数据整合，更新到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APP-DB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SWSS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的消费者模型类接收到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变化，将数据整合更新的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ASIC-DB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SYNCD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ASIC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的变化更新到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ASIC</a:t>
            </a: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数据流程：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接口动态生成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规则数据，写入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APP-DB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SWSS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对数据处理并更新到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ASIC DB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SYNCD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ASIC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的变化更新到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ASIC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21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华智达</a:t>
            </a:r>
            <a:r>
              <a:rPr lang="en-US" altLang="zh-CN" dirty="0"/>
              <a:t>ANOS</a:t>
            </a:r>
            <a:r>
              <a:rPr lang="zh-CN" altLang="en-US" dirty="0"/>
              <a:t>实现</a:t>
            </a:r>
            <a:r>
              <a:rPr lang="en-US" altLang="zh-CN" dirty="0"/>
              <a:t>—EVPN</a:t>
            </a:r>
            <a:endParaRPr lang="zh-CN" altLang="en-US" dirty="0"/>
          </a:p>
        </p:txBody>
      </p:sp>
      <p:grpSp>
        <p:nvGrpSpPr>
          <p:cNvPr id="87" name="画布 342">
            <a:extLst>
              <a:ext uri="{FF2B5EF4-FFF2-40B4-BE49-F238E27FC236}">
                <a16:creationId xmlns:a16="http://schemas.microsoft.com/office/drawing/2014/main" id="{882E9C73-74BE-4AB2-B37A-B17B8CEEA5D3}"/>
              </a:ext>
            </a:extLst>
          </p:cNvPr>
          <p:cNvGrpSpPr/>
          <p:nvPr/>
        </p:nvGrpSpPr>
        <p:grpSpPr>
          <a:xfrm>
            <a:off x="402726" y="1013313"/>
            <a:ext cx="6113688" cy="5061665"/>
            <a:chOff x="0" y="0"/>
            <a:chExt cx="5868035" cy="4711700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901F108-D1DE-41F5-BAB1-1246FD357EBA}"/>
                </a:ext>
              </a:extLst>
            </p:cNvPr>
            <p:cNvSpPr/>
            <p:nvPr/>
          </p:nvSpPr>
          <p:spPr>
            <a:xfrm>
              <a:off x="0" y="0"/>
              <a:ext cx="5868035" cy="4711700"/>
            </a:xfrm>
            <a:prstGeom prst="rect">
              <a:avLst/>
            </a:prstGeom>
            <a:noFill/>
          </p:spPr>
        </p:sp>
        <p:sp>
          <p:nvSpPr>
            <p:cNvPr id="89" name="Rectangle 102">
              <a:extLst>
                <a:ext uri="{FF2B5EF4-FFF2-40B4-BE49-F238E27FC236}">
                  <a16:creationId xmlns:a16="http://schemas.microsoft.com/office/drawing/2014/main" id="{C0BFB7B4-FA59-4E8E-B670-E13AF652C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510" y="2155800"/>
              <a:ext cx="410902" cy="33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6</a:t>
              </a: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0" name="Rectangle 102">
              <a:extLst>
                <a:ext uri="{FF2B5EF4-FFF2-40B4-BE49-F238E27FC236}">
                  <a16:creationId xmlns:a16="http://schemas.microsoft.com/office/drawing/2014/main" id="{CE7DD072-04EB-41C9-8C09-AE30D4740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922" y="2129700"/>
              <a:ext cx="410802" cy="40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8</a:t>
              </a: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1" name="Rectangle 102">
              <a:extLst>
                <a:ext uri="{FF2B5EF4-FFF2-40B4-BE49-F238E27FC236}">
                  <a16:creationId xmlns:a16="http://schemas.microsoft.com/office/drawing/2014/main" id="{F53B74F2-5A40-47DF-9DA5-11E9DEB04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8717" y="1299200"/>
              <a:ext cx="410902" cy="31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5</a:t>
              </a: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2" name="Rectangle 102">
              <a:extLst>
                <a:ext uri="{FF2B5EF4-FFF2-40B4-BE49-F238E27FC236}">
                  <a16:creationId xmlns:a16="http://schemas.microsoft.com/office/drawing/2014/main" id="{622A5CFA-1801-41A9-A7C1-91915DD66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810" y="2488500"/>
              <a:ext cx="410802" cy="31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7</a:t>
              </a: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3" name="Rectangle 102">
              <a:extLst>
                <a:ext uri="{FF2B5EF4-FFF2-40B4-BE49-F238E27FC236}">
                  <a16:creationId xmlns:a16="http://schemas.microsoft.com/office/drawing/2014/main" id="{99BFD29C-D844-40BA-92AF-1E03ABCB7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829" y="3879395"/>
              <a:ext cx="410802" cy="31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900" dirty="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sz="900" dirty="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10</a:t>
              </a:r>
              <a:r>
                <a:rPr lang="zh-CN" sz="900" dirty="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  <a:endParaRPr lang="zh-CN" sz="1050" dirty="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4" name="Rectangle 102">
              <a:extLst>
                <a:ext uri="{FF2B5EF4-FFF2-40B4-BE49-F238E27FC236}">
                  <a16:creationId xmlns:a16="http://schemas.microsoft.com/office/drawing/2014/main" id="{582936D2-5D96-4FE3-9890-EA5D70932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307" y="160000"/>
              <a:ext cx="629304" cy="32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266700"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5" name="Rectangle 102">
              <a:extLst>
                <a:ext uri="{FF2B5EF4-FFF2-40B4-BE49-F238E27FC236}">
                  <a16:creationId xmlns:a16="http://schemas.microsoft.com/office/drawing/2014/main" id="{0F393C9D-EE42-4B5A-A8AB-43229F4F8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714" y="3301160"/>
              <a:ext cx="1043506" cy="20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 dirty="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Database container</a:t>
              </a:r>
              <a:endParaRPr lang="zh-CN" sz="1050" dirty="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96" name="AutoShape 88">
              <a:extLst>
                <a:ext uri="{FF2B5EF4-FFF2-40B4-BE49-F238E27FC236}">
                  <a16:creationId xmlns:a16="http://schemas.microsoft.com/office/drawing/2014/main" id="{4F1E1E92-52CA-4271-93F4-DD497195F20F}"/>
                </a:ext>
              </a:extLst>
            </p:cNvPr>
            <p:cNvSpPr/>
            <p:nvPr/>
          </p:nvSpPr>
          <p:spPr bwMode="auto">
            <a:xfrm>
              <a:off x="4131325" y="2252300"/>
              <a:ext cx="1163907" cy="10126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lumMod val="100000"/>
                <a:lumOff val="0"/>
              </a:schemeClr>
            </a:solidFill>
            <a:ln w="12700">
              <a:solidFill>
                <a:schemeClr val="accent2">
                  <a:lumMod val="100000"/>
                  <a:lumOff val="0"/>
                </a:schemeClr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AutoShape 88">
              <a:extLst>
                <a:ext uri="{FF2B5EF4-FFF2-40B4-BE49-F238E27FC236}">
                  <a16:creationId xmlns:a16="http://schemas.microsoft.com/office/drawing/2014/main" id="{C25DA45A-0417-4E46-BB9D-451D14CB0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413" y="1637600"/>
              <a:ext cx="1458109" cy="16385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lumMod val="100000"/>
                <a:lumOff val="0"/>
              </a:schemeClr>
            </a:solidFill>
            <a:ln w="12700">
              <a:solidFill>
                <a:schemeClr val="accent2">
                  <a:lumMod val="100000"/>
                  <a:lumOff val="0"/>
                </a:schemeClr>
              </a:solidFill>
              <a:prstDash val="dash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8" name="AutoShape 86">
              <a:extLst>
                <a:ext uri="{FF2B5EF4-FFF2-40B4-BE49-F238E27FC236}">
                  <a16:creationId xmlns:a16="http://schemas.microsoft.com/office/drawing/2014/main" id="{AC1A5DE6-5DBF-46BA-8C07-CEAA01D9A0AC}"/>
                </a:ext>
              </a:extLst>
            </p:cNvPr>
            <p:cNvSpPr/>
            <p:nvPr/>
          </p:nvSpPr>
          <p:spPr bwMode="auto">
            <a:xfrm>
              <a:off x="2336814" y="308500"/>
              <a:ext cx="1095307" cy="9799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lumMod val="100000"/>
                <a:lumOff val="0"/>
              </a:schemeClr>
            </a:solidFill>
            <a:ln w="12700">
              <a:solidFill>
                <a:schemeClr val="accent2">
                  <a:lumMod val="100000"/>
                  <a:lumOff val="0"/>
                </a:schemeClr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AutoShape 87">
              <a:extLst>
                <a:ext uri="{FF2B5EF4-FFF2-40B4-BE49-F238E27FC236}">
                  <a16:creationId xmlns:a16="http://schemas.microsoft.com/office/drawing/2014/main" id="{6A4B185D-3390-41E5-A45E-BD329932E69E}"/>
                </a:ext>
              </a:extLst>
            </p:cNvPr>
            <p:cNvSpPr/>
            <p:nvPr/>
          </p:nvSpPr>
          <p:spPr bwMode="auto">
            <a:xfrm>
              <a:off x="706704" y="2026900"/>
              <a:ext cx="983006" cy="12324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lumMod val="100000"/>
                <a:lumOff val="0"/>
              </a:schemeClr>
            </a:solidFill>
            <a:ln w="12700">
              <a:solidFill>
                <a:schemeClr val="accent2">
                  <a:lumMod val="100000"/>
                  <a:lumOff val="0"/>
                </a:schemeClr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Rectangle 92">
              <a:extLst>
                <a:ext uri="{FF2B5EF4-FFF2-40B4-BE49-F238E27FC236}">
                  <a16:creationId xmlns:a16="http://schemas.microsoft.com/office/drawing/2014/main" id="{523EF871-9CDE-49B2-98AC-198BC8327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3315" y="431800"/>
              <a:ext cx="629304" cy="207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Bgpd/evpn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1" name="Rectangle 97">
              <a:extLst>
                <a:ext uri="{FF2B5EF4-FFF2-40B4-BE49-F238E27FC236}">
                  <a16:creationId xmlns:a16="http://schemas.microsoft.com/office/drawing/2014/main" id="{E39BF348-EAF0-4025-86BD-C4C68FB15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615" y="640000"/>
              <a:ext cx="629204" cy="207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1">
                  <a:lumMod val="10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 dirty="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zebra</a:t>
              </a:r>
              <a:endParaRPr lang="zh-CN" sz="1050" dirty="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2" name="Rectangle 98">
              <a:extLst>
                <a:ext uri="{FF2B5EF4-FFF2-40B4-BE49-F238E27FC236}">
                  <a16:creationId xmlns:a16="http://schemas.microsoft.com/office/drawing/2014/main" id="{EA8551E5-4721-48B7-B545-3E5F2E264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5815" y="819100"/>
              <a:ext cx="629304" cy="3124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accent1">
                  <a:lumMod val="10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fpmsyncd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728F40C-B0C3-437B-A8B9-81F36DB29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01" y="151100"/>
              <a:ext cx="1085206" cy="34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266700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User space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04" name="AutoShape 103">
              <a:extLst>
                <a:ext uri="{FF2B5EF4-FFF2-40B4-BE49-F238E27FC236}">
                  <a16:creationId xmlns:a16="http://schemas.microsoft.com/office/drawing/2014/main" id="{9AD9C9B5-7537-411B-A394-6F184CBB9B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701" y="3580100"/>
              <a:ext cx="5562633" cy="600"/>
            </a:xfrm>
            <a:prstGeom prst="straightConnector1">
              <a:avLst/>
            </a:prstGeom>
            <a:noFill/>
            <a:ln w="12700">
              <a:solidFill>
                <a:schemeClr val="accent6">
                  <a:lumMod val="100000"/>
                  <a:lumOff val="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" name="Rectangle 105">
              <a:extLst>
                <a:ext uri="{FF2B5EF4-FFF2-40B4-BE49-F238E27FC236}">
                  <a16:creationId xmlns:a16="http://schemas.microsoft.com/office/drawing/2014/main" id="{7CC63ED0-46C9-4C3B-AE5E-2AC300AF5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00" y="3629600"/>
              <a:ext cx="1143007" cy="3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266700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Kernel space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6" name="Rectangle 106">
              <a:extLst>
                <a:ext uri="{FF2B5EF4-FFF2-40B4-BE49-F238E27FC236}">
                  <a16:creationId xmlns:a16="http://schemas.microsoft.com/office/drawing/2014/main" id="{1504CE33-CDA5-41D2-B835-9FE483542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01" y="4126200"/>
              <a:ext cx="1134107" cy="34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266700"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Hardware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07" name="连接符: 肘形 106">
              <a:extLst>
                <a:ext uri="{FF2B5EF4-FFF2-40B4-BE49-F238E27FC236}">
                  <a16:creationId xmlns:a16="http://schemas.microsoft.com/office/drawing/2014/main" id="{5F79E957-95F9-417B-B841-1D61421FE2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-260392" y="984294"/>
              <a:ext cx="3086100" cy="2082812"/>
            </a:xfrm>
            <a:prstGeom prst="bentConnector3">
              <a:avLst>
                <a:gd name="adj1" fmla="val 100204"/>
              </a:avLst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714A50E1-4C8A-4B8C-906C-8F91ACF6DD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V="1">
              <a:off x="450803" y="798400"/>
              <a:ext cx="1886011" cy="2781700"/>
            </a:xfrm>
            <a:prstGeom prst="bentConnector2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流程图: 磁盘 108">
              <a:extLst>
                <a:ext uri="{FF2B5EF4-FFF2-40B4-BE49-F238E27FC236}">
                  <a16:creationId xmlns:a16="http://schemas.microsoft.com/office/drawing/2014/main" id="{C1644868-AFF2-49AD-A710-492225A37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15" y="1758900"/>
              <a:ext cx="908005" cy="1428800"/>
            </a:xfrm>
            <a:prstGeom prst="flowChartMagneticDisk">
              <a:avLst/>
            </a:prstGeom>
            <a:noFill/>
            <a:ln w="12700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36000" tIns="0" rIns="36000" bIns="0" anchor="ctr" anchorCtr="0" upright="1"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33953AD4-C7B4-4C44-91EC-B01ECE9BE43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89217" y="1143600"/>
              <a:ext cx="0" cy="494700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E64F134F-0EE5-463A-A26F-B65EC8F7E9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32120" y="469900"/>
              <a:ext cx="562003" cy="0"/>
            </a:xfrm>
            <a:prstGeom prst="line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DCFD17AC-3F74-4B68-BA89-EC6A38409A8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620" y="765700"/>
              <a:ext cx="562003" cy="0"/>
            </a:xfrm>
            <a:prstGeom prst="line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D5E67827-D83A-44A1-B0E1-34ABD75033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32120" y="977700"/>
              <a:ext cx="562003" cy="0"/>
            </a:xfrm>
            <a:prstGeom prst="line">
              <a:avLst/>
            </a:prstGeom>
            <a:noFill/>
            <a:ln w="6350">
              <a:solidFill>
                <a:srgbClr val="4472C4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ECE7DCF8-4B67-4FA1-9A4F-E301287451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94124" y="465900"/>
              <a:ext cx="2200" cy="217900"/>
            </a:xfrm>
            <a:prstGeom prst="line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4314FA1E-E416-497C-A791-FEB68A50F1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94124" y="764000"/>
              <a:ext cx="2200" cy="217900"/>
            </a:xfrm>
            <a:prstGeom prst="line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" name="Rectangle 92">
              <a:extLst>
                <a:ext uri="{FF2B5EF4-FFF2-40B4-BE49-F238E27FC236}">
                  <a16:creationId xmlns:a16="http://schemas.microsoft.com/office/drawing/2014/main" id="{062A6FDF-4C93-4659-8FFE-3EAFD2C6F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05" y="2489700"/>
              <a:ext cx="629204" cy="3937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4472C4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orchagent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93BE1845-C7F1-4CA1-978C-F5F543973F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32120" y="683800"/>
              <a:ext cx="562003" cy="0"/>
            </a:xfrm>
            <a:prstGeom prst="line">
              <a:avLst/>
            </a:prstGeom>
            <a:noFill/>
            <a:ln w="6350">
              <a:solidFill>
                <a:srgbClr val="4472C4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8" name="Rectangle 92">
              <a:extLst>
                <a:ext uri="{FF2B5EF4-FFF2-40B4-BE49-F238E27FC236}">
                  <a16:creationId xmlns:a16="http://schemas.microsoft.com/office/drawing/2014/main" id="{1D009AD1-6C1B-410B-B59C-842BC9326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15" y="1797000"/>
              <a:ext cx="847105" cy="36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Redis-server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19" name="流程图: 磁盘 118">
              <a:extLst>
                <a:ext uri="{FF2B5EF4-FFF2-40B4-BE49-F238E27FC236}">
                  <a16:creationId xmlns:a16="http://schemas.microsoft.com/office/drawing/2014/main" id="{A458F490-F8AF-4B6E-965C-7932D4A24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316" y="2300000"/>
              <a:ext cx="544003" cy="314100"/>
            </a:xfrm>
            <a:prstGeom prst="flowChartMagneticDisk">
              <a:avLst/>
            </a:prstGeom>
            <a:noFill/>
            <a:ln w="12700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36000" tIns="0" rIns="36000" bIns="0" anchor="ctr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0" name="流程图: 磁盘 119">
              <a:extLst>
                <a:ext uri="{FF2B5EF4-FFF2-40B4-BE49-F238E27FC236}">
                  <a16:creationId xmlns:a16="http://schemas.microsoft.com/office/drawing/2014/main" id="{D9AA70AB-D72C-40B1-BD0E-899073749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316" y="2681400"/>
              <a:ext cx="544003" cy="314200"/>
            </a:xfrm>
            <a:prstGeom prst="flowChartMagneticDisk">
              <a:avLst/>
            </a:prstGeom>
            <a:noFill/>
            <a:ln w="12700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36000" tIns="0" rIns="36000" bIns="0" anchor="ctr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1" name="Rectangle 92">
              <a:extLst>
                <a:ext uri="{FF2B5EF4-FFF2-40B4-BE49-F238E27FC236}">
                  <a16:creationId xmlns:a16="http://schemas.microsoft.com/office/drawing/2014/main" id="{64FD22FA-2A9B-4EFB-B41E-F2A6FF49B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0416" y="2316400"/>
              <a:ext cx="629304" cy="30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APPL_DB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22" name="Rectangle 92">
              <a:extLst>
                <a:ext uri="{FF2B5EF4-FFF2-40B4-BE49-F238E27FC236}">
                  <a16:creationId xmlns:a16="http://schemas.microsoft.com/office/drawing/2014/main" id="{AEB74F3E-71EF-4DAF-BBD7-1AA673FA7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416" y="2703800"/>
              <a:ext cx="629304" cy="31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ASIC_DB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FBF71FEF-E359-4B81-9DF8-C593CC9D34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84110" y="2530000"/>
              <a:ext cx="487303" cy="0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1AB6ED6-D04B-48A7-9204-FBBB02B77A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78510" y="2821700"/>
              <a:ext cx="503903" cy="0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5" name="Rectangle 92">
              <a:extLst>
                <a:ext uri="{FF2B5EF4-FFF2-40B4-BE49-F238E27FC236}">
                  <a16:creationId xmlns:a16="http://schemas.microsoft.com/office/drawing/2014/main" id="{BEE37E7E-2060-447F-9FF6-A46A775DB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4926" y="2307500"/>
              <a:ext cx="629304" cy="3404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Syncd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26" name="Rectangle 92">
              <a:extLst>
                <a:ext uri="{FF2B5EF4-FFF2-40B4-BE49-F238E27FC236}">
                  <a16:creationId xmlns:a16="http://schemas.microsoft.com/office/drawing/2014/main" id="{62FC2DB8-DA7C-4D56-BE0A-A3F088A9F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4926" y="2572300"/>
              <a:ext cx="629304" cy="283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 dirty="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SAI </a:t>
              </a:r>
              <a:r>
                <a:rPr lang="en-US" sz="900" dirty="0" err="1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api</a:t>
              </a:r>
              <a:endParaRPr lang="zh-CN" sz="1050" dirty="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27" name="Rectangle 92">
              <a:extLst>
                <a:ext uri="{FF2B5EF4-FFF2-40B4-BE49-F238E27FC236}">
                  <a16:creationId xmlns:a16="http://schemas.microsoft.com/office/drawing/2014/main" id="{2565A742-C825-4FEF-85AA-2339BF2D1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4926" y="2855500"/>
              <a:ext cx="629304" cy="292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 dirty="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ASIC </a:t>
              </a:r>
              <a:r>
                <a:rPr lang="en-US" sz="900" dirty="0" err="1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sdk</a:t>
              </a:r>
              <a:endParaRPr lang="zh-CN" sz="1050" dirty="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28" name="Rectangle 102">
              <a:extLst>
                <a:ext uri="{FF2B5EF4-FFF2-40B4-BE49-F238E27FC236}">
                  <a16:creationId xmlns:a16="http://schemas.microsoft.com/office/drawing/2014/main" id="{0E44515C-90F8-4F7B-89E8-F0DD31AA7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1714" y="21900"/>
              <a:ext cx="1043406" cy="27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Frr container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29" name="AutoShape 101">
              <a:extLst>
                <a:ext uri="{FF2B5EF4-FFF2-40B4-BE49-F238E27FC236}">
                  <a16:creationId xmlns:a16="http://schemas.microsoft.com/office/drawing/2014/main" id="{328BA23F-0F74-40D1-84D3-5538887708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701" y="88200"/>
              <a:ext cx="5562633" cy="0"/>
            </a:xfrm>
            <a:prstGeom prst="straightConnector1">
              <a:avLst/>
            </a:prstGeom>
            <a:noFill/>
            <a:ln w="12700">
              <a:solidFill>
                <a:schemeClr val="accent6">
                  <a:lumMod val="100000"/>
                  <a:lumOff val="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0" name="Rectangle 102">
              <a:extLst>
                <a:ext uri="{FF2B5EF4-FFF2-40B4-BE49-F238E27FC236}">
                  <a16:creationId xmlns:a16="http://schemas.microsoft.com/office/drawing/2014/main" id="{6C9F14C5-D1B7-425C-B8DF-D66ED8E36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925" y="1906300"/>
              <a:ext cx="1043406" cy="25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 dirty="0" err="1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Syncd</a:t>
              </a:r>
              <a:r>
                <a:rPr lang="en-US" sz="900" dirty="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 container</a:t>
              </a:r>
              <a:endParaRPr lang="zh-CN" sz="1050" dirty="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31" name="Rectangle 102">
              <a:extLst>
                <a:ext uri="{FF2B5EF4-FFF2-40B4-BE49-F238E27FC236}">
                  <a16:creationId xmlns:a16="http://schemas.microsoft.com/office/drawing/2014/main" id="{57F35EE7-792D-40F1-8369-C15EB1811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904" y="3286595"/>
              <a:ext cx="1043406" cy="20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 dirty="0" err="1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Swss</a:t>
              </a:r>
              <a:r>
                <a:rPr lang="en-US" sz="900" dirty="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 container</a:t>
              </a:r>
              <a:endParaRPr lang="zh-CN" sz="1050" dirty="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32" name="连接符: 肘形 131">
              <a:extLst>
                <a:ext uri="{FF2B5EF4-FFF2-40B4-BE49-F238E27FC236}">
                  <a16:creationId xmlns:a16="http://schemas.microsoft.com/office/drawing/2014/main" id="{54824973-6524-44BA-820F-B9F0EB4191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29522" y="2543900"/>
              <a:ext cx="775805" cy="311500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" name="Rectangle 92">
              <a:extLst>
                <a:ext uri="{FF2B5EF4-FFF2-40B4-BE49-F238E27FC236}">
                  <a16:creationId xmlns:a16="http://schemas.microsoft.com/office/drawing/2014/main" id="{BF77EA13-4A41-4308-BAD5-D7F4F10AC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714" y="3707700"/>
              <a:ext cx="1243907" cy="2743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Network drivers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34" name="Rectangle 92">
              <a:extLst>
                <a:ext uri="{FF2B5EF4-FFF2-40B4-BE49-F238E27FC236}">
                  <a16:creationId xmlns:a16="http://schemas.microsoft.com/office/drawing/2014/main" id="{0C1B7A1A-AE84-4630-9FFB-AEFEAEAD3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125" y="3713400"/>
              <a:ext cx="1244007" cy="283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 dirty="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ASIC drivers</a:t>
              </a:r>
              <a:endParaRPr lang="zh-CN" sz="1050" dirty="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35" name="Rectangle 92">
              <a:extLst>
                <a:ext uri="{FF2B5EF4-FFF2-40B4-BE49-F238E27FC236}">
                  <a16:creationId xmlns:a16="http://schemas.microsoft.com/office/drawing/2014/main" id="{61CADDF4-4BCE-40CB-A042-3382A32DC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714" y="4152900"/>
              <a:ext cx="1243907" cy="321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sz="900">
                  <a:solidFill>
                    <a:srgbClr val="4472C4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Transceivers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36" name="Rectangle 92">
              <a:extLst>
                <a:ext uri="{FF2B5EF4-FFF2-40B4-BE49-F238E27FC236}">
                  <a16:creationId xmlns:a16="http://schemas.microsoft.com/office/drawing/2014/main" id="{EB9ABBBE-91E5-45E0-87AA-B9254FD88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125" y="4177600"/>
              <a:ext cx="1244007" cy="3594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sz="900" dirty="0">
                  <a:solidFill>
                    <a:srgbClr val="4472C4"/>
                  </a:solidFill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ASIC</a:t>
              </a:r>
              <a:endParaRPr lang="zh-CN" sz="1050" dirty="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05EC5FCC-4C5D-45D1-9928-6B5A7E6A17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23428" y="3265300"/>
              <a:ext cx="5600" cy="459700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3C49F176-61CE-4D4E-9F73-236D89936A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28828" y="3972500"/>
              <a:ext cx="0" cy="241300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9" name="Rectangle 102">
              <a:extLst>
                <a:ext uri="{FF2B5EF4-FFF2-40B4-BE49-F238E27FC236}">
                  <a16:creationId xmlns:a16="http://schemas.microsoft.com/office/drawing/2014/main" id="{31A0661B-24D1-41C7-A2E2-4E2D65B74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507" y="821000"/>
              <a:ext cx="590604" cy="31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266700"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900" dirty="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sz="900" dirty="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zh-CN" sz="900" dirty="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  <a:endParaRPr lang="zh-CN" sz="1050" dirty="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0" name="Rectangle 102">
              <a:extLst>
                <a:ext uri="{FF2B5EF4-FFF2-40B4-BE49-F238E27FC236}">
                  <a16:creationId xmlns:a16="http://schemas.microsoft.com/office/drawing/2014/main" id="{C5EF34D0-95E8-407D-A21E-B52CFBE8F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824" y="330200"/>
              <a:ext cx="410802" cy="35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900" dirty="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sz="900" dirty="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zh-CN" sz="900" dirty="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  <a:endParaRPr lang="zh-CN" sz="1050" dirty="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1" name="Rectangle 102">
              <a:extLst>
                <a:ext uri="{FF2B5EF4-FFF2-40B4-BE49-F238E27FC236}">
                  <a16:creationId xmlns:a16="http://schemas.microsoft.com/office/drawing/2014/main" id="{12AF39AA-1223-43F6-A07B-9416529F6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224" y="774700"/>
              <a:ext cx="410802" cy="36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4</a:t>
              </a: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2" name="Rectangle 102">
              <a:extLst>
                <a:ext uri="{FF2B5EF4-FFF2-40B4-BE49-F238E27FC236}">
                  <a16:creationId xmlns:a16="http://schemas.microsoft.com/office/drawing/2014/main" id="{13E26C3F-0B54-4D7C-B913-0ABAC860C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228" y="3324200"/>
              <a:ext cx="410802" cy="25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（</a:t>
              </a:r>
              <a:r>
                <a:rPr lang="en-US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9</a:t>
              </a:r>
              <a:r>
                <a:rPr lang="zh-CN" sz="900">
                  <a:solidFill>
                    <a:srgbClr val="FF0000"/>
                  </a:solidFill>
                  <a:effectLst/>
                  <a:latin typeface="Arial Unicode MS"/>
                  <a:ea typeface="宋体" panose="02010600030101010101" pitchFamily="2" charset="-122"/>
                  <a:cs typeface="宋体" panose="02010600030101010101" pitchFamily="2" charset="-122"/>
                </a:rPr>
                <a:t>）</a:t>
              </a:r>
              <a:endParaRPr lang="zh-CN" sz="1050">
                <a:effectLst/>
                <a:latin typeface="Arial Unicode MS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43" name="AutoShape 104">
              <a:extLst>
                <a:ext uri="{FF2B5EF4-FFF2-40B4-BE49-F238E27FC236}">
                  <a16:creationId xmlns:a16="http://schemas.microsoft.com/office/drawing/2014/main" id="{A23CF30F-1729-4C94-ACE6-53774B6938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69341" y="4097000"/>
              <a:ext cx="5562633" cy="600"/>
            </a:xfrm>
            <a:prstGeom prst="straightConnector1">
              <a:avLst/>
            </a:prstGeom>
            <a:noFill/>
            <a:ln w="12700">
              <a:solidFill>
                <a:schemeClr val="accent6">
                  <a:lumMod val="100000"/>
                  <a:lumOff val="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4" name="内容占位符 2">
            <a:extLst>
              <a:ext uri="{FF2B5EF4-FFF2-40B4-BE49-F238E27FC236}">
                <a16:creationId xmlns:a16="http://schemas.microsoft.com/office/drawing/2014/main" id="{1CF87E08-0B93-4A8C-AEC9-32DF0CAA5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265" y="1370187"/>
            <a:ext cx="4745549" cy="470479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/>
              <a:t>1.Bgpd</a:t>
            </a:r>
            <a:r>
              <a:rPr lang="zh-CN" altLang="en-US" sz="1400" dirty="0"/>
              <a:t>从内核收取</a:t>
            </a:r>
            <a:r>
              <a:rPr lang="en-US" altLang="zh-CN" sz="1400" dirty="0" err="1"/>
              <a:t>bgp</a:t>
            </a:r>
            <a:r>
              <a:rPr lang="en-US" altLang="zh-CN" sz="1400" dirty="0"/>
              <a:t> update</a:t>
            </a:r>
            <a:r>
              <a:rPr lang="zh-CN" altLang="en-US" sz="1400" dirty="0"/>
              <a:t>报文并解析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/>
              <a:t>2.</a:t>
            </a:r>
            <a:r>
              <a:rPr lang="zh-CN" altLang="en-US" sz="1400" dirty="0"/>
              <a:t>有效的</a:t>
            </a:r>
            <a:r>
              <a:rPr lang="en-US" altLang="zh-CN" sz="1400" dirty="0" err="1"/>
              <a:t>bgp</a:t>
            </a:r>
            <a:r>
              <a:rPr lang="en-US" altLang="zh-CN" sz="1400" dirty="0"/>
              <a:t>/</a:t>
            </a:r>
            <a:r>
              <a:rPr lang="en-US" altLang="zh-CN" sz="1400" dirty="0" err="1"/>
              <a:t>evpn</a:t>
            </a:r>
            <a:r>
              <a:rPr lang="zh-CN" altLang="en-US" sz="1400" dirty="0"/>
              <a:t>报文，将在</a:t>
            </a:r>
            <a:r>
              <a:rPr lang="en-US" altLang="zh-CN" sz="1400" dirty="0" err="1"/>
              <a:t>bgpd</a:t>
            </a:r>
            <a:r>
              <a:rPr lang="zh-CN" altLang="en-US" sz="1400" dirty="0"/>
              <a:t>中计算产生</a:t>
            </a:r>
            <a:r>
              <a:rPr lang="en-US" altLang="zh-CN" sz="1400" dirty="0"/>
              <a:t>best path</a:t>
            </a:r>
            <a:r>
              <a:rPr lang="zh-CN" altLang="en-US" sz="1400" dirty="0"/>
              <a:t>下发给</a:t>
            </a:r>
            <a:r>
              <a:rPr lang="en-US" altLang="zh-CN" sz="1400" dirty="0"/>
              <a:t>zebra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/>
              <a:t>3.Zebra</a:t>
            </a:r>
            <a:r>
              <a:rPr lang="zh-CN" altLang="en-US" sz="1400" dirty="0"/>
              <a:t>比较收到的路由并综合计算</a:t>
            </a:r>
            <a:r>
              <a:rPr lang="en-US" altLang="zh-CN" sz="1400" dirty="0"/>
              <a:t>best path</a:t>
            </a:r>
            <a:r>
              <a:rPr lang="zh-CN" altLang="en-US" sz="1400" dirty="0"/>
              <a:t>路由，下发到内核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/>
              <a:t>4.Zebra</a:t>
            </a:r>
            <a:r>
              <a:rPr lang="zh-CN" altLang="en-US" sz="1400" dirty="0"/>
              <a:t>同时将</a:t>
            </a:r>
            <a:r>
              <a:rPr lang="en-US" altLang="zh-CN" sz="1400" dirty="0"/>
              <a:t>best path</a:t>
            </a:r>
            <a:r>
              <a:rPr lang="zh-CN" altLang="en-US" sz="1400" dirty="0"/>
              <a:t>路由通过</a:t>
            </a:r>
            <a:r>
              <a:rPr lang="en-US" altLang="zh-CN" sz="1400" dirty="0" err="1"/>
              <a:t>netlink</a:t>
            </a:r>
            <a:r>
              <a:rPr lang="zh-CN" altLang="en-US" sz="1400" dirty="0"/>
              <a:t>发送给</a:t>
            </a:r>
            <a:r>
              <a:rPr lang="en-US" altLang="zh-CN" sz="1400" dirty="0" err="1"/>
              <a:t>fpmsyncd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/>
              <a:t>5.Fpmsyncd</a:t>
            </a:r>
            <a:r>
              <a:rPr lang="zh-CN" altLang="en-US" sz="1400" dirty="0"/>
              <a:t>将路由信息安装到</a:t>
            </a:r>
            <a:r>
              <a:rPr lang="en-US" altLang="zh-CN" sz="1400" dirty="0"/>
              <a:t>APPL_DB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/>
              <a:t>6.Orchagent</a:t>
            </a:r>
            <a:r>
              <a:rPr lang="zh-CN" altLang="en-US" sz="1400" dirty="0"/>
              <a:t>中的相关</a:t>
            </a:r>
            <a:r>
              <a:rPr lang="en-US" altLang="zh-CN" sz="1400" dirty="0" err="1"/>
              <a:t>orch</a:t>
            </a:r>
            <a:r>
              <a:rPr lang="zh-CN" altLang="en-US" sz="1400" dirty="0"/>
              <a:t>订阅了</a:t>
            </a:r>
            <a:r>
              <a:rPr lang="en-US" altLang="zh-CN" sz="1400" dirty="0"/>
              <a:t>APPL_DB</a:t>
            </a:r>
            <a:r>
              <a:rPr lang="zh-CN" altLang="en-US" sz="1400" dirty="0"/>
              <a:t>表项，处理路由表更新。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/>
              <a:t>7.Orchagent</a:t>
            </a:r>
            <a:r>
              <a:rPr lang="zh-CN" altLang="en-US" sz="1400" dirty="0"/>
              <a:t>处理完后写入</a:t>
            </a:r>
            <a:r>
              <a:rPr lang="en-US" altLang="zh-CN" sz="1400" dirty="0"/>
              <a:t>ASIC_DB</a:t>
            </a:r>
            <a:r>
              <a:rPr lang="zh-CN" altLang="en-US" sz="1400" dirty="0"/>
              <a:t>表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/>
              <a:t>8.Syncd</a:t>
            </a:r>
            <a:r>
              <a:rPr lang="zh-CN" altLang="en-US" sz="1400" dirty="0"/>
              <a:t>接收</a:t>
            </a:r>
            <a:r>
              <a:rPr lang="en-US" altLang="zh-CN" sz="1400" dirty="0"/>
              <a:t>ASIC_DB</a:t>
            </a:r>
            <a:r>
              <a:rPr lang="zh-CN" altLang="en-US" sz="1400" dirty="0"/>
              <a:t>表项更新消息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/>
              <a:t>9.Syncd</a:t>
            </a:r>
            <a:r>
              <a:rPr lang="zh-CN" altLang="en-US" sz="1400" dirty="0"/>
              <a:t>处理完后通过</a:t>
            </a:r>
            <a:r>
              <a:rPr lang="en-US" altLang="zh-CN" sz="1400" dirty="0"/>
              <a:t>SAI API</a:t>
            </a:r>
            <a:r>
              <a:rPr lang="zh-CN" altLang="en-US" sz="1400" dirty="0"/>
              <a:t>和</a:t>
            </a:r>
            <a:r>
              <a:rPr lang="en-US" altLang="zh-CN" sz="1400" dirty="0"/>
              <a:t>ASIC </a:t>
            </a:r>
            <a:r>
              <a:rPr lang="en-US" altLang="zh-CN" sz="1400" dirty="0" err="1"/>
              <a:t>sdk</a:t>
            </a:r>
            <a:r>
              <a:rPr lang="zh-CN" altLang="en-US" sz="1400" dirty="0"/>
              <a:t>下发至</a:t>
            </a:r>
            <a:r>
              <a:rPr lang="en-US" altLang="zh-CN" sz="1400" dirty="0"/>
              <a:t>ASIC</a:t>
            </a:r>
            <a:r>
              <a:rPr lang="zh-CN" altLang="en-US" sz="1400" dirty="0"/>
              <a:t>驱动。</a:t>
            </a:r>
            <a:endParaRPr lang="en-US" altLang="zh-CN" sz="1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400" dirty="0"/>
              <a:t>10.ASIC</a:t>
            </a:r>
            <a:r>
              <a:rPr lang="zh-CN" altLang="en-US" sz="1400" dirty="0"/>
              <a:t>驱动将路由表下发到</a:t>
            </a:r>
            <a:r>
              <a:rPr lang="en-US" altLang="zh-CN" sz="1400" dirty="0"/>
              <a:t>ASIC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0783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7603-CC65-443A-A824-22876910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华智达</a:t>
            </a:r>
            <a:r>
              <a:rPr lang="en-US" altLang="zh-CN" dirty="0"/>
              <a:t>ANOS</a:t>
            </a:r>
            <a:r>
              <a:rPr lang="zh-CN" altLang="en-US" dirty="0"/>
              <a:t>实现架构</a:t>
            </a:r>
            <a:r>
              <a:rPr lang="en-US" altLang="zh-CN" dirty="0"/>
              <a:t>-</a:t>
            </a:r>
            <a:r>
              <a:rPr lang="zh-CN" altLang="en-US" dirty="0"/>
              <a:t>接口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CB070A-B5BA-4CDA-9EF1-7E448FFA9BC6}"/>
              </a:ext>
            </a:extLst>
          </p:cNvPr>
          <p:cNvSpPr txBox="1"/>
          <p:nvPr/>
        </p:nvSpPr>
        <p:spPr>
          <a:xfrm>
            <a:off x="402726" y="1159822"/>
            <a:ext cx="10410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接口概念：面板口、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VLANIF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BRIDGEIF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LAG(IF)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BRIDGE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、面板子接口、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LOOPBAK</a:t>
            </a: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二层接口：面板口（默认，可切换为三层路由口），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BRIDGE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、面板子接口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三层接口：面板口（切换三层，配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VLANIF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BRIDGEIF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LAG(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989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5BB5236-2926-4115-A38C-7B0CD040C59E}"/>
              </a:ext>
            </a:extLst>
          </p:cNvPr>
          <p:cNvSpPr/>
          <p:nvPr/>
        </p:nvSpPr>
        <p:spPr>
          <a:xfrm>
            <a:off x="4550247" y="2052009"/>
            <a:ext cx="249299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ADB935-4DF0-4416-B58E-79E934AD5045}"/>
              </a:ext>
            </a:extLst>
          </p:cNvPr>
          <p:cNvSpPr/>
          <p:nvPr/>
        </p:nvSpPr>
        <p:spPr>
          <a:xfrm>
            <a:off x="3469890" y="3420997"/>
            <a:ext cx="477008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r>
              <a:rPr lang="zh-CN" altLang="en-US" sz="6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A6C1F148-B75E-4D4A-B862-21194B98DD4E}"/>
              </a:ext>
            </a:extLst>
          </p:cNvPr>
          <p:cNvSpPr/>
          <p:nvPr/>
        </p:nvSpPr>
        <p:spPr>
          <a:xfrm>
            <a:off x="0" y="6049109"/>
            <a:ext cx="806547" cy="8088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DC7AD1B-B426-4CAD-95D8-34FEF596488E}"/>
              </a:ext>
            </a:extLst>
          </p:cNvPr>
          <p:cNvSpPr/>
          <p:nvPr/>
        </p:nvSpPr>
        <p:spPr>
          <a:xfrm rot="10800000">
            <a:off x="11385453" y="0"/>
            <a:ext cx="806547" cy="80889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19" descr="corner-peel.png">
            <a:extLst>
              <a:ext uri="{FF2B5EF4-FFF2-40B4-BE49-F238E27FC236}">
                <a16:creationId xmlns:a16="http://schemas.microsoft.com/office/drawing/2014/main" id="{2EF07AAF-07B1-4E24-A64C-EFBE90768C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3713" y="0"/>
            <a:ext cx="1328287" cy="13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3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2A8-688D-474D-8ACF-4028BA1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9" y="218428"/>
            <a:ext cx="9628242" cy="544512"/>
          </a:xfrm>
        </p:spPr>
        <p:txBody>
          <a:bodyPr/>
          <a:lstStyle/>
          <a:p>
            <a:r>
              <a:rPr lang="en-US" altLang="zh-CN" dirty="0" err="1"/>
              <a:t>SONiC</a:t>
            </a:r>
            <a:r>
              <a:rPr lang="zh-CN" altLang="en-US" dirty="0"/>
              <a:t>在系统中的位置及设计理念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08EFAF1-7D0A-448F-85BD-C133ECAD967F}"/>
              </a:ext>
            </a:extLst>
          </p:cNvPr>
          <p:cNvGrpSpPr/>
          <p:nvPr/>
        </p:nvGrpSpPr>
        <p:grpSpPr>
          <a:xfrm>
            <a:off x="7381702" y="1719139"/>
            <a:ext cx="5046670" cy="1584469"/>
            <a:chOff x="7381702" y="1719139"/>
            <a:chExt cx="5046670" cy="158446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ABE13DE-4CFD-401E-BAB4-E383E068B965}"/>
                </a:ext>
              </a:extLst>
            </p:cNvPr>
            <p:cNvSpPr/>
            <p:nvPr/>
          </p:nvSpPr>
          <p:spPr>
            <a:xfrm>
              <a:off x="7381702" y="2370555"/>
              <a:ext cx="7453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解耦</a:t>
              </a:r>
              <a:endParaRPr lang="zh-CN" alt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" name="左大括号 5">
              <a:extLst>
                <a:ext uri="{FF2B5EF4-FFF2-40B4-BE49-F238E27FC236}">
                  <a16:creationId xmlns:a16="http://schemas.microsoft.com/office/drawing/2014/main" id="{15642A76-F595-4CB3-9873-63F24208B9AA}"/>
                </a:ext>
              </a:extLst>
            </p:cNvPr>
            <p:cNvSpPr/>
            <p:nvPr/>
          </p:nvSpPr>
          <p:spPr>
            <a:xfrm>
              <a:off x="7953259" y="2145207"/>
              <a:ext cx="252516" cy="81984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6309956-90D4-43FB-96F2-10270F3DEDA9}"/>
                </a:ext>
              </a:extLst>
            </p:cNvPr>
            <p:cNvSpPr/>
            <p:nvPr/>
          </p:nvSpPr>
          <p:spPr>
            <a:xfrm>
              <a:off x="8181679" y="196054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开发解耦</a:t>
              </a:r>
              <a:endParaRPr lang="zh-CN" altLang="en-US" sz="16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F60F8C-A098-427E-B3DC-6B0BEDCDAC40}"/>
                </a:ext>
              </a:extLst>
            </p:cNvPr>
            <p:cNvSpPr/>
            <p:nvPr/>
          </p:nvSpPr>
          <p:spPr>
            <a:xfrm>
              <a:off x="8194891" y="272670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部署解耦</a:t>
              </a:r>
              <a:endParaRPr lang="zh-CN" altLang="en-US" sz="1600" dirty="0"/>
            </a:p>
          </p:txBody>
        </p:sp>
        <p:sp>
          <p:nvSpPr>
            <p:cNvPr id="8" name="左大括号 7">
              <a:extLst>
                <a:ext uri="{FF2B5EF4-FFF2-40B4-BE49-F238E27FC236}">
                  <a16:creationId xmlns:a16="http://schemas.microsoft.com/office/drawing/2014/main" id="{8CCE8AD6-5A1A-4E82-AE41-329851702651}"/>
                </a:ext>
              </a:extLst>
            </p:cNvPr>
            <p:cNvSpPr/>
            <p:nvPr/>
          </p:nvSpPr>
          <p:spPr>
            <a:xfrm>
              <a:off x="9156135" y="1901450"/>
              <a:ext cx="168327" cy="42842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F6A0FEC-053B-47FC-89AD-664D0C4D4133}"/>
                </a:ext>
              </a:extLst>
            </p:cNvPr>
            <p:cNvSpPr/>
            <p:nvPr/>
          </p:nvSpPr>
          <p:spPr>
            <a:xfrm>
              <a:off x="9337143" y="1719139"/>
              <a:ext cx="19447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软硬件解耦：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SAI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层</a:t>
              </a:r>
              <a:endParaRPr lang="zh-CN" altLang="en-US" sz="16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934859A-A6DF-4932-8B87-BF32938F295C}"/>
                </a:ext>
              </a:extLst>
            </p:cNvPr>
            <p:cNvSpPr/>
            <p:nvPr/>
          </p:nvSpPr>
          <p:spPr>
            <a:xfrm>
              <a:off x="9302195" y="2136559"/>
              <a:ext cx="31261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业务解耦：基于数据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(REDIS-DB)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左大括号 10">
              <a:extLst>
                <a:ext uri="{FF2B5EF4-FFF2-40B4-BE49-F238E27FC236}">
                  <a16:creationId xmlns:a16="http://schemas.microsoft.com/office/drawing/2014/main" id="{84769740-8DD7-4456-8CEB-811C50FDE17B}"/>
                </a:ext>
              </a:extLst>
            </p:cNvPr>
            <p:cNvSpPr/>
            <p:nvPr/>
          </p:nvSpPr>
          <p:spPr>
            <a:xfrm>
              <a:off x="9114394" y="2723265"/>
              <a:ext cx="168327" cy="42842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2F9332-07BF-451F-99D0-AD2D72F894A7}"/>
                </a:ext>
              </a:extLst>
            </p:cNvPr>
            <p:cNvSpPr/>
            <p:nvPr/>
          </p:nvSpPr>
          <p:spPr>
            <a:xfrm>
              <a:off x="9310248" y="2542825"/>
              <a:ext cx="17171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硬件解耦：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ONIE</a:t>
              </a:r>
              <a:endParaRPr lang="zh-CN" altLang="en-US" sz="16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F0EB87E-1D84-456C-811B-2AF2FC2A8F4B}"/>
                </a:ext>
              </a:extLst>
            </p:cNvPr>
            <p:cNvSpPr/>
            <p:nvPr/>
          </p:nvSpPr>
          <p:spPr>
            <a:xfrm>
              <a:off x="9310248" y="2965054"/>
              <a:ext cx="2313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系统解耦：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</a:t>
              </a:r>
              <a:endParaRPr lang="zh-CN" altLang="en-US" sz="1600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318E0C9-8784-4556-B7F1-C7A721EE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42" y="915846"/>
            <a:ext cx="7071620" cy="5026308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E4EDAFAB-0F4F-415B-9BD3-28D50066CD84}"/>
              </a:ext>
            </a:extLst>
          </p:cNvPr>
          <p:cNvGrpSpPr/>
          <p:nvPr/>
        </p:nvGrpSpPr>
        <p:grpSpPr>
          <a:xfrm>
            <a:off x="7381702" y="4204943"/>
            <a:ext cx="4722799" cy="1470631"/>
            <a:chOff x="6641452" y="5087191"/>
            <a:chExt cx="4722799" cy="147063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C8623C0-EB19-482F-8DD4-B9E6BA889793}"/>
                </a:ext>
              </a:extLst>
            </p:cNvPr>
            <p:cNvSpPr/>
            <p:nvPr/>
          </p:nvSpPr>
          <p:spPr>
            <a:xfrm>
              <a:off x="6641452" y="5608513"/>
              <a:ext cx="74538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开源复用</a:t>
              </a:r>
              <a:endParaRPr lang="zh-CN" alt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19" name="左大括号 18">
              <a:extLst>
                <a:ext uri="{FF2B5EF4-FFF2-40B4-BE49-F238E27FC236}">
                  <a16:creationId xmlns:a16="http://schemas.microsoft.com/office/drawing/2014/main" id="{78FB3BE1-52A2-4EE4-B004-DABB6FEB8440}"/>
                </a:ext>
              </a:extLst>
            </p:cNvPr>
            <p:cNvSpPr/>
            <p:nvPr/>
          </p:nvSpPr>
          <p:spPr>
            <a:xfrm>
              <a:off x="7351923" y="5261938"/>
              <a:ext cx="466164" cy="116380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3244FDD-DA93-498D-B11A-C585E61DD912}"/>
                </a:ext>
              </a:extLst>
            </p:cNvPr>
            <p:cNvSpPr/>
            <p:nvPr/>
          </p:nvSpPr>
          <p:spPr>
            <a:xfrm>
              <a:off x="7818087" y="5087191"/>
              <a:ext cx="13837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路由协议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FRR</a:t>
              </a:r>
              <a:endParaRPr lang="zh-CN" altLang="en-US" sz="16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7C2279C-4E2A-459A-9075-CCF136DD5CFB}"/>
                </a:ext>
              </a:extLst>
            </p:cNvPr>
            <p:cNvSpPr/>
            <p:nvPr/>
          </p:nvSpPr>
          <p:spPr>
            <a:xfrm>
              <a:off x="7818087" y="5866060"/>
              <a:ext cx="19351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REDIS DB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2C17783-BEC9-47F4-8605-202CBB23BB5A}"/>
                </a:ext>
              </a:extLst>
            </p:cNvPr>
            <p:cNvSpPr/>
            <p:nvPr/>
          </p:nvSpPr>
          <p:spPr>
            <a:xfrm>
              <a:off x="7818087" y="5461880"/>
              <a:ext cx="20874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协议栈：</a:t>
              </a: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协议栈</a:t>
              </a:r>
              <a:endParaRPr lang="zh-CN" altLang="en-US" sz="1600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EF39DD9-61D7-41F1-8228-64D78E349B6B}"/>
                </a:ext>
              </a:extLst>
            </p:cNvPr>
            <p:cNvSpPr/>
            <p:nvPr/>
          </p:nvSpPr>
          <p:spPr>
            <a:xfrm>
              <a:off x="7818087" y="6219268"/>
              <a:ext cx="35461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SNMP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LLDP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等均为开源组件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37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2A8-688D-474D-8ACF-4028BA1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9" y="218428"/>
            <a:ext cx="9628242" cy="544512"/>
          </a:xfrm>
        </p:spPr>
        <p:txBody>
          <a:bodyPr/>
          <a:lstStyle/>
          <a:p>
            <a:r>
              <a:rPr lang="zh-CN" altLang="en-US" dirty="0"/>
              <a:t>原生</a:t>
            </a:r>
            <a:r>
              <a:rPr lang="en-US" altLang="zh-CN" dirty="0" err="1"/>
              <a:t>SONiC</a:t>
            </a:r>
            <a:r>
              <a:rPr lang="zh-CN" altLang="en-US" dirty="0"/>
              <a:t>实现架构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CC4253-F057-4E80-AF67-6A983009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7" y="762940"/>
            <a:ext cx="7630186" cy="57288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4DAC46-C20D-4365-8B20-1B9864AFCF2A}"/>
              </a:ext>
            </a:extLst>
          </p:cNvPr>
          <p:cNvSpPr txBox="1"/>
          <p:nvPr/>
        </p:nvSpPr>
        <p:spPr>
          <a:xfrm>
            <a:off x="8267991" y="1398494"/>
            <a:ext cx="32247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将其功能分成几个主要的组件及容器：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Dhcp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-relay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/>
              <a:t>The </a:t>
            </a:r>
            <a:r>
              <a:rPr lang="en-US" altLang="zh-CN" sz="1100" dirty="0" err="1"/>
              <a:t>dhcp</a:t>
            </a:r>
            <a:r>
              <a:rPr lang="en-US" altLang="zh-CN" sz="1100" dirty="0"/>
              <a:t>-relay agent enables the relay of DHCP requests from a subnet with no DHCP server, to one or more DHCP servers on other subnets.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Pmon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dirty="0"/>
              <a:t>设备硬件传感器监控，也包含风扇状态管理和信息收集。有告警时产生告警等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SNMP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 err="1"/>
              <a:t>Snmpd</a:t>
            </a:r>
            <a:r>
              <a:rPr lang="zh-CN" altLang="en-US" sz="1100" dirty="0"/>
              <a:t>即</a:t>
            </a:r>
            <a:r>
              <a:rPr lang="en-US" altLang="zh-CN" sz="1100" dirty="0" err="1"/>
              <a:t>snmp</a:t>
            </a:r>
            <a:r>
              <a:rPr lang="en-US" altLang="zh-CN" sz="1100" dirty="0"/>
              <a:t> server </a:t>
            </a:r>
            <a:r>
              <a:rPr lang="zh-CN" altLang="en-US" sz="1100" dirty="0"/>
              <a:t>响应外部的</a:t>
            </a:r>
            <a:r>
              <a:rPr lang="en-US" altLang="zh-CN" sz="1100" dirty="0" err="1"/>
              <a:t>snmp</a:t>
            </a:r>
            <a:r>
              <a:rPr lang="zh-CN" altLang="en-US" sz="1100" dirty="0"/>
              <a:t>请求；</a:t>
            </a:r>
            <a:r>
              <a:rPr lang="en-US" altLang="zh-CN" sz="1100" dirty="0" err="1"/>
              <a:t>Snmp</a:t>
            </a:r>
            <a:r>
              <a:rPr lang="en-US" altLang="zh-CN" sz="1100" dirty="0"/>
              <a:t>-agent (</a:t>
            </a:r>
            <a:r>
              <a:rPr lang="en-US" altLang="zh-CN" sz="1100" dirty="0" err="1"/>
              <a:t>sonic_ax_impl</a:t>
            </a:r>
            <a:r>
              <a:rPr lang="en-US" altLang="zh-CN" sz="1100" dirty="0"/>
              <a:t>): </a:t>
            </a:r>
            <a:r>
              <a:rPr lang="zh-CN" altLang="en-US" sz="1100" dirty="0"/>
              <a:t>子代理，在</a:t>
            </a:r>
            <a:r>
              <a:rPr lang="en-US" altLang="zh-CN" sz="1100" dirty="0" err="1"/>
              <a:t>snmpd</a:t>
            </a:r>
            <a:r>
              <a:rPr lang="zh-CN" altLang="en-US" sz="1100" dirty="0"/>
              <a:t>收到请求后从</a:t>
            </a:r>
            <a:r>
              <a:rPr lang="en-US" altLang="zh-CN" sz="1100" dirty="0"/>
              <a:t>sonic </a:t>
            </a:r>
            <a:r>
              <a:rPr lang="en-US" altLang="zh-CN" sz="1100" dirty="0" err="1"/>
              <a:t>redis</a:t>
            </a:r>
            <a:r>
              <a:rPr lang="en-US" altLang="zh-CN" sz="1100" dirty="0"/>
              <a:t> </a:t>
            </a:r>
            <a:r>
              <a:rPr lang="en-US" altLang="zh-CN" sz="1100" dirty="0" err="1"/>
              <a:t>db</a:t>
            </a:r>
            <a:r>
              <a:rPr lang="zh-CN" altLang="en-US" sz="1100" dirty="0"/>
              <a:t>中完成信息收集及反馈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LLDP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LLDP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功能实现，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BGP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路由协议栈，包含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BGP,OSPF,ISIS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等各路由协议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Teamd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dirty="0"/>
              <a:t>实现</a:t>
            </a:r>
            <a:r>
              <a:rPr lang="en-US" altLang="zh-CN" sz="1100" dirty="0"/>
              <a:t>LAG</a:t>
            </a:r>
            <a:r>
              <a:rPr lang="zh-CN" altLang="en-US" sz="1100" dirty="0"/>
              <a:t>功能</a:t>
            </a:r>
            <a:r>
              <a:rPr lang="en-US" altLang="zh-CN" sz="1100" dirty="0"/>
              <a:t>. "</a:t>
            </a:r>
            <a:r>
              <a:rPr lang="en-US" altLang="zh-CN" sz="1100" dirty="0" err="1"/>
              <a:t>teamd</a:t>
            </a:r>
            <a:r>
              <a:rPr lang="en-US" altLang="zh-CN" sz="1100" dirty="0"/>
              <a:t>" is a </a:t>
            </a:r>
            <a:r>
              <a:rPr lang="en-US" altLang="zh-CN" sz="1100" dirty="0" err="1"/>
              <a:t>linux</a:t>
            </a:r>
            <a:r>
              <a:rPr lang="en-US" altLang="zh-CN" sz="1100" dirty="0"/>
              <a:t>-based open-source implementation of LAG protocol. "</a:t>
            </a:r>
            <a:r>
              <a:rPr lang="en-US" altLang="zh-CN" sz="1100" dirty="0" err="1"/>
              <a:t>teamsyncd</a:t>
            </a:r>
            <a:r>
              <a:rPr lang="en-US" altLang="zh-CN" sz="1100" dirty="0"/>
              <a:t>" process allows the interaction between "</a:t>
            </a:r>
            <a:r>
              <a:rPr lang="en-US" altLang="zh-CN" sz="1100" dirty="0" err="1"/>
              <a:t>teamd</a:t>
            </a:r>
            <a:r>
              <a:rPr lang="en-US" altLang="zh-CN" sz="1100" dirty="0"/>
              <a:t>" and   south-bound subsystems  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Database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数据库容器引擎，管理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config-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db,app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db,counter-db,asic-db,state-db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Swss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：各业务组件间的交互处理，如从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app-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asic-db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的业务数据更新等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Syncd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：业务数据向芯片中的转换处理，包含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SAI API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ASIC SDK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CLI/sonic-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cfggen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SONiC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的业务配置界面以及配置系统配置处理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10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2A8-688D-474D-8ACF-4028BA1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9" y="218428"/>
            <a:ext cx="9628242" cy="544512"/>
          </a:xfrm>
        </p:spPr>
        <p:txBody>
          <a:bodyPr/>
          <a:lstStyle/>
          <a:p>
            <a:r>
              <a:rPr lang="zh-CN" altLang="en-US" dirty="0"/>
              <a:t>原生</a:t>
            </a:r>
            <a:r>
              <a:rPr lang="en-US" altLang="zh-CN" dirty="0" err="1"/>
              <a:t>SONiC</a:t>
            </a:r>
            <a:r>
              <a:rPr lang="zh-CN" altLang="en-US" dirty="0"/>
              <a:t>实现</a:t>
            </a:r>
            <a:r>
              <a:rPr lang="en-US" altLang="zh-CN" dirty="0"/>
              <a:t>—LLDP</a:t>
            </a:r>
            <a:r>
              <a:rPr lang="zh-CN" altLang="en-US" dirty="0"/>
              <a:t>业务交互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C9DE8A-C4A4-4838-BF12-AC7305BE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7" y="762941"/>
            <a:ext cx="8559983" cy="36566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595778-BBF8-4A38-A993-5CAB220C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959" y="4419601"/>
            <a:ext cx="8397191" cy="23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4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2A8-688D-474D-8ACF-4028BA1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9" y="218428"/>
            <a:ext cx="9628242" cy="544512"/>
          </a:xfrm>
        </p:spPr>
        <p:txBody>
          <a:bodyPr/>
          <a:lstStyle/>
          <a:p>
            <a:r>
              <a:rPr lang="zh-CN" altLang="en-US" dirty="0"/>
              <a:t>原生</a:t>
            </a:r>
            <a:r>
              <a:rPr lang="en-US" altLang="zh-CN" dirty="0" err="1"/>
              <a:t>SONiC</a:t>
            </a:r>
            <a:r>
              <a:rPr lang="zh-CN" altLang="en-US" dirty="0"/>
              <a:t>实现</a:t>
            </a:r>
            <a:r>
              <a:rPr lang="en-US" altLang="zh-CN" dirty="0"/>
              <a:t>—SNMP</a:t>
            </a:r>
            <a:r>
              <a:rPr lang="zh-CN" altLang="en-US" dirty="0"/>
              <a:t>业务交互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667209-AB79-4827-82B4-A0B6EDBB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30" y="851647"/>
            <a:ext cx="6823452" cy="32047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766DA3-EC32-49A5-B843-ADE3B9856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52" y="4213814"/>
            <a:ext cx="9621593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2A8-688D-474D-8ACF-4028BA1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9" y="218428"/>
            <a:ext cx="9628242" cy="544512"/>
          </a:xfrm>
        </p:spPr>
        <p:txBody>
          <a:bodyPr/>
          <a:lstStyle/>
          <a:p>
            <a:r>
              <a:rPr lang="zh-CN" altLang="en-US" dirty="0"/>
              <a:t>原生</a:t>
            </a:r>
            <a:r>
              <a:rPr lang="en-US" altLang="zh-CN" dirty="0" err="1"/>
              <a:t>SONiC</a:t>
            </a:r>
            <a:r>
              <a:rPr lang="zh-CN" altLang="en-US" dirty="0"/>
              <a:t>实现</a:t>
            </a:r>
            <a:r>
              <a:rPr lang="en-US" altLang="zh-CN" dirty="0"/>
              <a:t>—</a:t>
            </a:r>
            <a:r>
              <a:rPr lang="zh-CN" altLang="en-US" dirty="0"/>
              <a:t>路由交互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69768-BC57-449C-9F63-392B0DD89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" y="951199"/>
            <a:ext cx="5809130" cy="50461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F0551B-3FA0-40EA-8071-31F0A2DA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76" y="951199"/>
            <a:ext cx="6096000" cy="48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6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5F2A8-688D-474D-8ACF-4028BA1B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89" y="218428"/>
            <a:ext cx="9628242" cy="544512"/>
          </a:xfrm>
        </p:spPr>
        <p:txBody>
          <a:bodyPr/>
          <a:lstStyle/>
          <a:p>
            <a:r>
              <a:rPr lang="zh-CN" altLang="en-US" dirty="0"/>
              <a:t>原生</a:t>
            </a:r>
            <a:r>
              <a:rPr lang="en-US" altLang="zh-CN" dirty="0" err="1"/>
              <a:t>SONiC</a:t>
            </a:r>
            <a:r>
              <a:rPr lang="zh-CN" altLang="en-US" dirty="0"/>
              <a:t>实现</a:t>
            </a:r>
            <a:r>
              <a:rPr lang="en-US" altLang="zh-CN" dirty="0"/>
              <a:t>—</a:t>
            </a:r>
            <a:r>
              <a:rPr lang="zh-CN" altLang="en-US" dirty="0"/>
              <a:t>端口状态变化交互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2F38EE-8AE0-4C7E-B447-7E870DB0E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7" y="762940"/>
            <a:ext cx="6330393" cy="55642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977941-7584-465C-B34C-C8B326873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5" y="837838"/>
            <a:ext cx="5809130" cy="54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0947"/>
      </p:ext>
    </p:extLst>
  </p:cSld>
  <p:clrMapOvr>
    <a:masterClrMapping/>
  </p:clrMapOvr>
</p:sld>
</file>

<file path=ppt/theme/theme1.xml><?xml version="1.0" encoding="utf-8"?>
<a:theme xmlns:a="http://schemas.openxmlformats.org/drawingml/2006/main" name="PPT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</a:spDef>
    <a:txDef>
      <a:spPr>
        <a:noFill/>
      </a:spPr>
      <a:bodyPr wrap="square" rtlCol="0">
        <a:spAutoFit/>
      </a:bodyPr>
      <a:lstStyle>
        <a:defPPr algn="ctr">
          <a:defRPr sz="11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" id="{90844B3F-2A04-45F1-AA37-9AF19BA5FEA8}" vid="{CF25A997-24B2-4324-BBBD-16B2C155509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31511</TotalTime>
  <Words>3555</Words>
  <Application>Microsoft Office PowerPoint</Application>
  <PresentationFormat>宽屏</PresentationFormat>
  <Paragraphs>499</Paragraphs>
  <Slides>34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Arial Unicode MS</vt:lpstr>
      <vt:lpstr>open sans</vt:lpstr>
      <vt:lpstr>等线</vt:lpstr>
      <vt:lpstr>华文细黑</vt:lpstr>
      <vt:lpstr>微软雅黑</vt:lpstr>
      <vt:lpstr>Arial</vt:lpstr>
      <vt:lpstr>Calibri Light</vt:lpstr>
      <vt:lpstr>Comic Sans MS</vt:lpstr>
      <vt:lpstr>Wingdings</vt:lpstr>
      <vt:lpstr>PPT模板</vt:lpstr>
      <vt:lpstr>SONIC&amp;ANOS交流</vt:lpstr>
      <vt:lpstr>PowerPoint 演示文稿</vt:lpstr>
      <vt:lpstr>OCP &amp; SONiC</vt:lpstr>
      <vt:lpstr>SONiC在系统中的位置及设计理念</vt:lpstr>
      <vt:lpstr>原生SONiC实现架构</vt:lpstr>
      <vt:lpstr>原生SONiC实现—LLDP业务交互</vt:lpstr>
      <vt:lpstr>原生SONiC实现—SNMP业务交互</vt:lpstr>
      <vt:lpstr>原生SONiC实现—路由交互</vt:lpstr>
      <vt:lpstr>原生SONiC实现—端口状态变化交互</vt:lpstr>
      <vt:lpstr>原生SONiC实现—端口down的处理</vt:lpstr>
      <vt:lpstr>原生SONiC典型流程-VRF创建</vt:lpstr>
      <vt:lpstr>原生SONiC典型流程-路由学习流程</vt:lpstr>
      <vt:lpstr>原生SONiC业务协作实现特点</vt:lpstr>
      <vt:lpstr>PowerPoint 演示文稿</vt:lpstr>
      <vt:lpstr>SONiC的优点</vt:lpstr>
      <vt:lpstr>SONiC应用挑战</vt:lpstr>
      <vt:lpstr>PowerPoint 演示文稿</vt:lpstr>
      <vt:lpstr>华智达解决方案—整体架构</vt:lpstr>
      <vt:lpstr>华智达ANOS(Autonomous Network Operating System)整体架构</vt:lpstr>
      <vt:lpstr>华智达ANOS实现架构</vt:lpstr>
      <vt:lpstr>ANOS交换机/ipran系统业务架构</vt:lpstr>
      <vt:lpstr>ANOS目录说明</vt:lpstr>
      <vt:lpstr>ANOS目录说明-命令配置组件</vt:lpstr>
      <vt:lpstr>ANOS目录说明-FRR协议组件</vt:lpstr>
      <vt:lpstr>ANOS目录说明-SONiC框架组件</vt:lpstr>
      <vt:lpstr>ANOS目录说明-业务源码SRC目录说明</vt:lpstr>
      <vt:lpstr>华智达ANOS实现架构-数据同步</vt:lpstr>
      <vt:lpstr>华智达ANOS实现架构-SAI接口或属性修改（待补充）</vt:lpstr>
      <vt:lpstr>华智达ANOS实现-配置管理统一</vt:lpstr>
      <vt:lpstr>华智达ANOS实现—日志及告警的统一</vt:lpstr>
      <vt:lpstr>华智达ANOS实现—ACL实现</vt:lpstr>
      <vt:lpstr>华智达ANOS实现—EVPN</vt:lpstr>
      <vt:lpstr>华智达ANOS实现架构-接口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企业智能网络系统介绍</dc:title>
  <dc:creator>Wang Jun</dc:creator>
  <cp:lastModifiedBy>王 旗</cp:lastModifiedBy>
  <cp:revision>1475</cp:revision>
  <dcterms:created xsi:type="dcterms:W3CDTF">2018-06-02T13:06:02Z</dcterms:created>
  <dcterms:modified xsi:type="dcterms:W3CDTF">2021-04-15T13:27:57Z</dcterms:modified>
</cp:coreProperties>
</file>